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61" r:id="rId5"/>
    <p:sldId id="262" r:id="rId6"/>
    <p:sldId id="287" r:id="rId7"/>
    <p:sldId id="263" r:id="rId8"/>
    <p:sldId id="264" r:id="rId9"/>
    <p:sldId id="260" r:id="rId10"/>
    <p:sldId id="265" r:id="rId11"/>
    <p:sldId id="266" r:id="rId12"/>
    <p:sldId id="267" r:id="rId13"/>
    <p:sldId id="288" r:id="rId14"/>
    <p:sldId id="289" r:id="rId15"/>
    <p:sldId id="290" r:id="rId16"/>
    <p:sldId id="291" r:id="rId17"/>
    <p:sldId id="259"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127E4-F48C-44F1-B3A2-1D8DB14EB129}" type="datetimeFigureOut">
              <a:rPr lang="ru-RU" smtClean="0"/>
              <a:pPr/>
              <a:t>04.02.2013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9B963A-B29E-4E04-A1C2-B16B6B40B38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39B963A-B29E-4E04-A1C2-B16B6B40B388}"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DAD77D-5999-4ECB-97C7-6C858D6E4779}"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66F3D3-DF19-4A59-BDAF-9B45D50408E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AD77D-5999-4ECB-97C7-6C858D6E4779}" type="datetimeFigureOut">
              <a:rPr lang="ru-RU" smtClean="0"/>
              <a:pPr/>
              <a:t>04.02.2013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6F3D3-DF19-4A59-BDAF-9B45D50408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30000"/>
          </a:blip>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ctrTitle"/>
          </p:nvPr>
        </p:nvSpPr>
        <p:spPr>
          <a:xfrm>
            <a:off x="928662" y="1428736"/>
            <a:ext cx="7772400" cy="1470025"/>
          </a:xfrm>
        </p:spPr>
        <p:txBody>
          <a:bodyPr/>
          <a:lstStyle/>
          <a:p>
            <a:r>
              <a:rPr lang="ru-RU" b="1" dirty="0" smtClean="0">
                <a:solidFill>
                  <a:schemeClr val="tx2">
                    <a:lumMod val="50000"/>
                  </a:schemeClr>
                </a:solidFill>
                <a:latin typeface="Times New Roman" pitchFamily="18" charset="0"/>
                <a:cs typeface="Times New Roman" pitchFamily="18" charset="0"/>
              </a:rPr>
              <a:t>Водные ресурсы и объекты Беларуси</a:t>
            </a:r>
            <a:endParaRPr lang="ru-RU" b="1" dirty="0">
              <a:solidFill>
                <a:schemeClr val="tx2">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571604" y="3571876"/>
            <a:ext cx="6400800" cy="1752600"/>
          </a:xfrm>
        </p:spPr>
        <p:txBody>
          <a:bodyPr/>
          <a:lstStyle/>
          <a:p>
            <a:r>
              <a:rPr lang="ru-RU" b="1" dirty="0" smtClean="0">
                <a:solidFill>
                  <a:schemeClr val="tx2">
                    <a:lumMod val="50000"/>
                  </a:schemeClr>
                </a:solidFill>
                <a:latin typeface="Times New Roman" pitchFamily="18" charset="0"/>
                <a:cs typeface="Times New Roman" pitchFamily="18" charset="0"/>
              </a:rPr>
              <a:t>Лекция 1</a:t>
            </a:r>
            <a:endParaRPr lang="ru-RU" b="1" dirty="0">
              <a:solidFill>
                <a:schemeClr val="tx2">
                  <a:lumMod val="5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071942"/>
            <a:ext cx="8229600" cy="2214578"/>
          </a:xfrm>
        </p:spPr>
        <p:txBody>
          <a:bodyPr>
            <a:noAutofit/>
          </a:bodyPr>
          <a:lstStyle/>
          <a:p>
            <a:pPr algn="just"/>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 БГУ работала с 1948 г. по 2006 г. преподавателем, доцентом, профессором кафедры общего землеведения. Является известным ученым в области озероведения, геоморфологии и физической географии. Принимала активное участие в ландшафтной съемке территории Республики Беларусь, является организатором комплексных исследований озер, основателем белорусской лимнологической школы. Под руководством О.Ф. </a:t>
            </a:r>
            <a:r>
              <a:rPr lang="ru-RU" sz="1600" dirty="0" err="1" smtClean="0">
                <a:latin typeface="Times New Roman" pitchFamily="18" charset="0"/>
                <a:cs typeface="Times New Roman" pitchFamily="18" charset="0"/>
              </a:rPr>
              <a:t>Якушко</a:t>
            </a:r>
            <a:r>
              <a:rPr lang="ru-RU" sz="1600" dirty="0" smtClean="0">
                <a:latin typeface="Times New Roman" pitchFamily="18" charset="0"/>
                <a:cs typeface="Times New Roman" pitchFamily="18" charset="0"/>
              </a:rPr>
              <a:t> создана отраслевая научно-исследовательская лаборатория озероведения. Широко известны ее труды по изучению рельефа, которые нашли широкое применение в практике рационального природопользования при создании особенно охраняемых территорий Республики Беларусь. </a:t>
            </a:r>
            <a:endParaRPr lang="ru-RU" sz="16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785786" y="714356"/>
            <a:ext cx="2512983" cy="354330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571868" y="785794"/>
            <a:ext cx="4786346" cy="3441611"/>
          </a:xfrm>
          <a:prstGeom prst="rect">
            <a:avLst/>
          </a:prstGeom>
          <a:noFill/>
          <a:ln w="9525">
            <a:noFill/>
            <a:miter lim="800000"/>
            <a:headEnd/>
            <a:tailEnd/>
          </a:ln>
          <a:effectLst/>
        </p:spPr>
      </p:pic>
      <p:sp>
        <p:nvSpPr>
          <p:cNvPr id="8" name="Прямоугольник 7"/>
          <p:cNvSpPr/>
          <p:nvPr/>
        </p:nvSpPr>
        <p:spPr>
          <a:xfrm>
            <a:off x="1643042" y="214290"/>
            <a:ext cx="6212598" cy="523220"/>
          </a:xfrm>
          <a:prstGeom prst="rect">
            <a:avLst/>
          </a:prstGeom>
        </p:spPr>
        <p:txBody>
          <a:bodyPr wrap="none">
            <a:spAutoFit/>
          </a:bodyPr>
          <a:lstStyle/>
          <a:p>
            <a:pPr algn="ctr"/>
            <a:r>
              <a:rPr lang="ru-RU" sz="2800" b="1" dirty="0" smtClean="0">
                <a:latin typeface="Times New Roman" pitchFamily="18" charset="0"/>
                <a:cs typeface="Times New Roman" pitchFamily="18" charset="0"/>
              </a:rPr>
              <a:t>ЯКУШКО Ольга Филипповна (1921)</a:t>
            </a:r>
            <a:endParaRPr lang="ru-R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Autofit/>
          </a:bodyPr>
          <a:lstStyle/>
          <a:p>
            <a:r>
              <a:rPr lang="ru-RU" sz="3200" b="1" i="1" dirty="0" smtClean="0">
                <a:latin typeface="Times New Roman" pitchFamily="18" charset="0"/>
                <a:cs typeface="Times New Roman" pitchFamily="18" charset="0"/>
              </a:rPr>
              <a:t>Изучение водохранилищ Беларуси</a:t>
            </a:r>
            <a:endParaRPr lang="ru-RU" sz="3200" b="1" i="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71472" y="928671"/>
          <a:ext cx="8072494" cy="5609289"/>
        </p:xfrm>
        <a:graphic>
          <a:graphicData uri="http://schemas.openxmlformats.org/drawingml/2006/table">
            <a:tbl>
              <a:tblPr firstRow="1" bandRow="1">
                <a:tableStyleId>{69CF1AB2-1976-4502-BF36-3FF5EA218861}</a:tableStyleId>
              </a:tblPr>
              <a:tblGrid>
                <a:gridCol w="1785950"/>
                <a:gridCol w="6286544"/>
              </a:tblGrid>
              <a:tr h="428627">
                <a:tc>
                  <a:txBody>
                    <a:bodyPr/>
                    <a:lstStyle/>
                    <a:p>
                      <a:pPr algn="ctr"/>
                      <a:r>
                        <a:rPr lang="ru-RU" sz="1600" dirty="0" smtClean="0">
                          <a:latin typeface="Times New Roman" pitchFamily="18" charset="0"/>
                          <a:cs typeface="Times New Roman" pitchFamily="18" charset="0"/>
                        </a:rPr>
                        <a:t>1941 г.</a:t>
                      </a:r>
                      <a:endParaRPr lang="ru-RU" sz="1600" dirty="0">
                        <a:latin typeface="Times New Roman" pitchFamily="18" charset="0"/>
                        <a:cs typeface="Times New Roman" pitchFamily="18" charset="0"/>
                      </a:endParaRPr>
                    </a:p>
                  </a:txBody>
                  <a:tcPr/>
                </a:tc>
                <a:tc>
                  <a:txBody>
                    <a:bodyPr/>
                    <a:lstStyle/>
                    <a:p>
                      <a:pPr algn="just"/>
                      <a:r>
                        <a:rPr lang="ru-RU" sz="1600" b="0" kern="1200" dirty="0" smtClean="0">
                          <a:solidFill>
                            <a:schemeClr val="dk1"/>
                          </a:solidFill>
                          <a:latin typeface="Times New Roman" pitchFamily="18" charset="0"/>
                          <a:ea typeface="+mn-ea"/>
                          <a:cs typeface="Times New Roman" pitchFamily="18" charset="0"/>
                        </a:rPr>
                        <a:t>В г. Минск построено водохранилище «Комсомольское озеро», предназначенное для рекреационного использования.</a:t>
                      </a:r>
                      <a:endParaRPr lang="ru-RU" sz="1600" b="0" dirty="0">
                        <a:latin typeface="Times New Roman" pitchFamily="18" charset="0"/>
                        <a:cs typeface="Times New Roman" pitchFamily="18" charset="0"/>
                      </a:endParaRPr>
                    </a:p>
                  </a:txBody>
                  <a:tcPr/>
                </a:tc>
              </a:tr>
              <a:tr h="1500197">
                <a:tc>
                  <a:txBody>
                    <a:bodyPr/>
                    <a:lstStyle/>
                    <a:p>
                      <a:pPr algn="ctr"/>
                      <a:r>
                        <a:rPr lang="ru-RU" sz="1600" b="1" dirty="0" smtClean="0">
                          <a:latin typeface="Times New Roman" pitchFamily="18" charset="0"/>
                          <a:cs typeface="Times New Roman" pitchFamily="18" charset="0"/>
                        </a:rPr>
                        <a:t>50-е гг. ХХ в.</a:t>
                      </a:r>
                      <a:endParaRPr lang="ru-RU" sz="1600" b="1" dirty="0">
                        <a:latin typeface="Times New Roman" pitchFamily="18" charset="0"/>
                        <a:cs typeface="Times New Roman" pitchFamily="18" charset="0"/>
                      </a:endParaRPr>
                    </a:p>
                  </a:txBody>
                  <a:tcPr/>
                </a:tc>
                <a:tc>
                  <a:txBody>
                    <a:bodyPr/>
                    <a:lstStyle/>
                    <a:p>
                      <a:pPr algn="just"/>
                      <a:r>
                        <a:rPr lang="ru-RU" sz="1600" b="0" kern="1200" dirty="0" smtClean="0">
                          <a:solidFill>
                            <a:schemeClr val="dk1"/>
                          </a:solidFill>
                          <a:latin typeface="Times New Roman" pitchFamily="18" charset="0"/>
                          <a:ea typeface="+mn-ea"/>
                          <a:cs typeface="Times New Roman" pitchFamily="18" charset="0"/>
                        </a:rPr>
                        <a:t>Строительство </a:t>
                      </a:r>
                      <a:r>
                        <a:rPr lang="ru-RU" sz="1600" b="0" i="1" kern="1200" dirty="0" smtClean="0">
                          <a:solidFill>
                            <a:schemeClr val="dk1"/>
                          </a:solidFill>
                          <a:latin typeface="Times New Roman" pitchFamily="18" charset="0"/>
                          <a:ea typeface="+mn-ea"/>
                          <a:cs typeface="Times New Roman" pitchFamily="18" charset="0"/>
                        </a:rPr>
                        <a:t>водохранилищ</a:t>
                      </a:r>
                      <a:r>
                        <a:rPr lang="ru-RU" sz="1600" b="0" kern="1200" dirty="0" smtClean="0">
                          <a:solidFill>
                            <a:schemeClr val="dk1"/>
                          </a:solidFill>
                          <a:latin typeface="Times New Roman" pitchFamily="18" charset="0"/>
                          <a:ea typeface="+mn-ea"/>
                          <a:cs typeface="Times New Roman" pitchFamily="18" charset="0"/>
                        </a:rPr>
                        <a:t> на территории республики связано с электрификацией. На реках построены водохранилища ГЭС «Дружба народов», Чигиринской, Тетеринской и др.  Создано несколько водохранилищ на базе озера или группы озер, например, Лепельское на оз. Лепельское, Белое; Селявское на оз. Селява, Обида, Худовец и др.</a:t>
                      </a:r>
                      <a:endParaRPr lang="ru-RU" sz="1600" b="0" dirty="0">
                        <a:latin typeface="Times New Roman" pitchFamily="18" charset="0"/>
                        <a:cs typeface="Times New Roman" pitchFamily="18" charset="0"/>
                      </a:endParaRPr>
                    </a:p>
                  </a:txBody>
                  <a:tcPr/>
                </a:tc>
              </a:tr>
              <a:tr h="366729">
                <a:tc>
                  <a:txBody>
                    <a:bodyPr/>
                    <a:lstStyle/>
                    <a:p>
                      <a:pPr algn="ctr"/>
                      <a:r>
                        <a:rPr lang="ru-RU" sz="1600" b="1" dirty="0" smtClean="0">
                          <a:latin typeface="Times New Roman" pitchFamily="18" charset="0"/>
                          <a:cs typeface="Times New Roman" pitchFamily="18" charset="0"/>
                        </a:rPr>
                        <a:t>1955 г.</a:t>
                      </a:r>
                      <a:endParaRPr lang="ru-RU" sz="1600" b="1" dirty="0">
                        <a:latin typeface="Times New Roman" pitchFamily="18" charset="0"/>
                        <a:cs typeface="Times New Roman" pitchFamily="18" charset="0"/>
                      </a:endParaRPr>
                    </a:p>
                  </a:txBody>
                  <a:tcPr/>
                </a:tc>
                <a:tc>
                  <a:txBody>
                    <a:bodyPr/>
                    <a:lstStyle/>
                    <a:p>
                      <a:pPr algn="just"/>
                      <a:r>
                        <a:rPr lang="ru-RU" sz="1600" b="0" dirty="0" smtClean="0">
                          <a:latin typeface="Times New Roman" pitchFamily="18" charset="0"/>
                          <a:cs typeface="Times New Roman" pitchFamily="18" charset="0"/>
                        </a:rPr>
                        <a:t>Сооружено Заславское водохранилище</a:t>
                      </a:r>
                      <a:r>
                        <a:rPr lang="ru-RU" sz="1600" b="0" baseline="0" dirty="0" smtClean="0">
                          <a:latin typeface="Times New Roman" pitchFamily="18" charset="0"/>
                          <a:cs typeface="Times New Roman" pitchFamily="18" charset="0"/>
                        </a:rPr>
                        <a:t> для рекреационных целей.</a:t>
                      </a:r>
                      <a:endParaRPr lang="ru-RU" sz="1600" b="0" dirty="0">
                        <a:latin typeface="Times New Roman" pitchFamily="18" charset="0"/>
                        <a:cs typeface="Times New Roman" pitchFamily="18" charset="0"/>
                      </a:endParaRPr>
                    </a:p>
                  </a:txBody>
                  <a:tcPr/>
                </a:tc>
              </a:tr>
              <a:tr h="1803105">
                <a:tc>
                  <a:txBody>
                    <a:bodyPr/>
                    <a:lstStyle/>
                    <a:p>
                      <a:pPr algn="ctr"/>
                      <a:r>
                        <a:rPr lang="ru-RU" b="1" i="0" dirty="0" smtClean="0">
                          <a:latin typeface="Times New Roman" pitchFamily="18" charset="0"/>
                          <a:cs typeface="Times New Roman" pitchFamily="18" charset="0"/>
                        </a:rPr>
                        <a:t>70-е гг. ХХ в.</a:t>
                      </a:r>
                      <a:endParaRPr lang="ru-RU" b="1" i="0"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latin typeface="Times New Roman" pitchFamily="18" charset="0"/>
                          <a:ea typeface="+mn-ea"/>
                          <a:cs typeface="Times New Roman" pitchFamily="18" charset="0"/>
                        </a:rPr>
                        <a:t>Многие из гидроэлектростанций утратили свое первоначальное целевое назначение, некоторые были закрыты или демонтированы. Число водохранилищ увеличилось за счет их строительства при осушении и мелиорации земель (Краснослободское, Любанское, Селец, Днепробрагинское и др.), водоснабжения крупных городов, при реализации Схем комплексного использования водных и земельных ресурсов рек Белорусского Полесья. Строились водохранилища наливного типа на месте существовавших ранее карьеров, на мелиорированных землях (Головчицкое, Либерполь)</a:t>
                      </a:r>
                    </a:p>
                  </a:txBody>
                  <a:tcPr/>
                </a:tc>
              </a:tr>
              <a:tr h="370840">
                <a:tc>
                  <a:txBody>
                    <a:bodyPr/>
                    <a:lstStyle/>
                    <a:p>
                      <a:pPr algn="ctr"/>
                      <a:r>
                        <a:rPr lang="ru-RU" b="1" dirty="0" smtClean="0">
                          <a:latin typeface="Times New Roman" pitchFamily="18" charset="0"/>
                          <a:cs typeface="Times New Roman" pitchFamily="18" charset="0"/>
                        </a:rPr>
                        <a:t>1975-1976 гг.</a:t>
                      </a:r>
                      <a:endParaRPr lang="ru-RU" b="1" dirty="0">
                        <a:latin typeface="Times New Roman" pitchFamily="18" charset="0"/>
                        <a:cs typeface="Times New Roman" pitchFamily="18" charset="0"/>
                      </a:endParaRPr>
                    </a:p>
                  </a:txBody>
                  <a:tcPr/>
                </a:tc>
                <a:tc>
                  <a:txBody>
                    <a:bodyPr/>
                    <a:lstStyle/>
                    <a:p>
                      <a:pPr algn="just"/>
                      <a:r>
                        <a:rPr lang="ru-RU" sz="1600" kern="1200" dirty="0" smtClean="0">
                          <a:solidFill>
                            <a:schemeClr val="dk1"/>
                          </a:solidFill>
                          <a:latin typeface="Times New Roman" pitchFamily="18" charset="0"/>
                          <a:ea typeface="+mn-ea"/>
                          <a:cs typeface="Times New Roman" pitchFamily="18" charset="0"/>
                        </a:rPr>
                        <a:t>В целях водного благоустройства г. Минск и создания </a:t>
                      </a:r>
                      <a:r>
                        <a:rPr lang="ru-RU" sz="1600" kern="1200" dirty="0" err="1" smtClean="0">
                          <a:solidFill>
                            <a:schemeClr val="dk1"/>
                          </a:solidFill>
                          <a:latin typeface="Times New Roman" pitchFamily="18" charset="0"/>
                          <a:ea typeface="+mn-ea"/>
                          <a:cs typeface="Times New Roman" pitchFamily="18" charset="0"/>
                        </a:rPr>
                        <a:t>Вилейской-Минской</a:t>
                      </a:r>
                      <a:r>
                        <a:rPr lang="ru-RU" sz="1600" kern="1200" dirty="0" smtClean="0">
                          <a:solidFill>
                            <a:schemeClr val="dk1"/>
                          </a:solidFill>
                          <a:latin typeface="Times New Roman" pitchFamily="18" charset="0"/>
                          <a:ea typeface="+mn-ea"/>
                          <a:cs typeface="Times New Roman" pitchFamily="18" charset="0"/>
                        </a:rPr>
                        <a:t> водной системы построены водохранилища Криница и Дрозды.</a:t>
                      </a:r>
                      <a:endParaRPr lang="ru-RU" sz="16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3200" b="1" i="1" dirty="0" smtClean="0">
                <a:latin typeface="Times New Roman" pitchFamily="18" charset="0"/>
                <a:cs typeface="Times New Roman" pitchFamily="18" charset="0"/>
              </a:rPr>
              <a:t>Изучение прудов Беларуси</a:t>
            </a:r>
            <a:endParaRPr lang="ru-RU" sz="3200" b="1" i="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000125"/>
          <a:ext cx="8229600" cy="2661920"/>
        </p:xfrm>
        <a:graphic>
          <a:graphicData uri="http://schemas.openxmlformats.org/drawingml/2006/table">
            <a:tbl>
              <a:tblPr firstRow="1" bandRow="1">
                <a:tableStyleId>{69CF1AB2-1976-4502-BF36-3FF5EA218861}</a:tableStyleId>
              </a:tblPr>
              <a:tblGrid>
                <a:gridCol w="1543032"/>
                <a:gridCol w="6686568"/>
              </a:tblGrid>
              <a:tr h="370840">
                <a:tc>
                  <a:txBody>
                    <a:bodyPr/>
                    <a:lstStyle/>
                    <a:p>
                      <a:pPr algn="ctr"/>
                      <a:r>
                        <a:rPr lang="ru-RU" sz="1800" b="1" dirty="0" smtClean="0">
                          <a:latin typeface="Times New Roman" pitchFamily="18" charset="0"/>
                          <a:cs typeface="Times New Roman" pitchFamily="18" charset="0"/>
                        </a:rPr>
                        <a:t>1957-1958</a:t>
                      </a:r>
                      <a:r>
                        <a:rPr lang="ru-RU" sz="1800" b="1" baseline="0" dirty="0" smtClean="0">
                          <a:latin typeface="Times New Roman" pitchFamily="18" charset="0"/>
                          <a:cs typeface="Times New Roman" pitchFamily="18" charset="0"/>
                        </a:rPr>
                        <a:t> гг.</a:t>
                      </a:r>
                      <a:endParaRPr lang="ru-RU" sz="1800" b="1" dirty="0">
                        <a:latin typeface="Times New Roman" pitchFamily="18" charset="0"/>
                        <a:cs typeface="Times New Roman" pitchFamily="18" charset="0"/>
                      </a:endParaRPr>
                    </a:p>
                  </a:txBody>
                  <a:tcPr/>
                </a:tc>
                <a:tc>
                  <a:txBody>
                    <a:bodyPr/>
                    <a:lstStyle/>
                    <a:p>
                      <a:r>
                        <a:rPr lang="ru-RU" sz="1800" b="0" dirty="0" smtClean="0">
                          <a:latin typeface="Times New Roman" pitchFamily="18" charset="0"/>
                          <a:cs typeface="Times New Roman" pitchFamily="18" charset="0"/>
                        </a:rPr>
                        <a:t>Первая паспортизация прудов Беларуси. Число прудов в колхозах</a:t>
                      </a:r>
                      <a:r>
                        <a:rPr lang="ru-RU" sz="1800" b="0" baseline="0" dirty="0" smtClean="0">
                          <a:latin typeface="Times New Roman" pitchFamily="18" charset="0"/>
                          <a:cs typeface="Times New Roman" pitchFamily="18" charset="0"/>
                        </a:rPr>
                        <a:t> и совхозах достигло 1000 с общей площадью зеркала воды 3020 га</a:t>
                      </a:r>
                      <a:endParaRPr lang="ru-RU" sz="1800" b="0" dirty="0">
                        <a:latin typeface="Times New Roman" pitchFamily="18" charset="0"/>
                        <a:cs typeface="Times New Roman" pitchFamily="18" charset="0"/>
                      </a:endParaRPr>
                    </a:p>
                  </a:txBody>
                  <a:tcPr/>
                </a:tc>
              </a:tr>
              <a:tr h="370840">
                <a:tc>
                  <a:txBody>
                    <a:bodyPr/>
                    <a:lstStyle/>
                    <a:p>
                      <a:pPr algn="ctr"/>
                      <a:r>
                        <a:rPr lang="ru-RU" sz="1800" b="1" dirty="0" smtClean="0">
                          <a:latin typeface="Times New Roman" pitchFamily="18" charset="0"/>
                          <a:cs typeface="Times New Roman" pitchFamily="18" charset="0"/>
                        </a:rPr>
                        <a:t>1975 г.</a:t>
                      </a:r>
                      <a:endParaRPr lang="ru-RU" sz="1800" b="1"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Второй учет прудов.  1032 пруда с общей площадью</a:t>
                      </a:r>
                      <a:r>
                        <a:rPr lang="ru-RU" sz="1800" baseline="0" dirty="0" smtClean="0">
                          <a:latin typeface="Times New Roman" pitchFamily="18" charset="0"/>
                          <a:cs typeface="Times New Roman" pitchFamily="18" charset="0"/>
                        </a:rPr>
                        <a:t> водного зеркала 218,36 кв. км</a:t>
                      </a:r>
                      <a:endParaRPr lang="ru-RU" sz="1800" dirty="0">
                        <a:latin typeface="Times New Roman" pitchFamily="18" charset="0"/>
                        <a:cs typeface="Times New Roman" pitchFamily="18" charset="0"/>
                      </a:endParaRPr>
                    </a:p>
                  </a:txBody>
                  <a:tcPr/>
                </a:tc>
              </a:tr>
              <a:tr h="370840">
                <a:tc>
                  <a:txBody>
                    <a:bodyPr/>
                    <a:lstStyle/>
                    <a:p>
                      <a:pPr algn="ctr"/>
                      <a:r>
                        <a:rPr lang="ru-RU" sz="1800" b="1" dirty="0" smtClean="0">
                          <a:latin typeface="Times New Roman" pitchFamily="18" charset="0"/>
                          <a:cs typeface="Times New Roman" pitchFamily="18" charset="0"/>
                        </a:rPr>
                        <a:t>1980 г.</a:t>
                      </a:r>
                      <a:endParaRPr lang="ru-RU" sz="1800" b="1"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1178 прудов с площадью водного зеркала 265,93 кв. км</a:t>
                      </a:r>
                      <a:endParaRPr lang="ru-RU" sz="1800" dirty="0">
                        <a:latin typeface="Times New Roman" pitchFamily="18" charset="0"/>
                        <a:cs typeface="Times New Roman" pitchFamily="18" charset="0"/>
                      </a:endParaRPr>
                    </a:p>
                  </a:txBody>
                  <a:tcPr/>
                </a:tc>
              </a:tr>
              <a:tr h="370840">
                <a:tc>
                  <a:txBody>
                    <a:bodyPr/>
                    <a:lstStyle/>
                    <a:p>
                      <a:pPr algn="ctr"/>
                      <a:r>
                        <a:rPr lang="ru-RU" sz="1800" b="1" dirty="0" smtClean="0">
                          <a:latin typeface="Times New Roman" pitchFamily="18" charset="0"/>
                          <a:cs typeface="Times New Roman" pitchFamily="18" charset="0"/>
                        </a:rPr>
                        <a:t>1985 г.</a:t>
                      </a:r>
                      <a:endParaRPr lang="ru-RU" sz="1800" b="1"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1450 прудов с площадью</a:t>
                      </a:r>
                      <a:r>
                        <a:rPr lang="ru-RU" sz="1800" baseline="0" dirty="0" smtClean="0">
                          <a:latin typeface="Times New Roman" pitchFamily="18" charset="0"/>
                          <a:cs typeface="Times New Roman" pitchFamily="18" charset="0"/>
                        </a:rPr>
                        <a:t> водного зеркала 318,93 кв. км</a:t>
                      </a:r>
                      <a:endParaRPr lang="ru-RU" sz="1800" dirty="0">
                        <a:latin typeface="Times New Roman" pitchFamily="18" charset="0"/>
                        <a:cs typeface="Times New Roman" pitchFamily="18" charset="0"/>
                      </a:endParaRPr>
                    </a:p>
                  </a:txBody>
                  <a:tcPr/>
                </a:tc>
              </a:tr>
              <a:tr h="370840">
                <a:tc>
                  <a:txBody>
                    <a:bodyPr/>
                    <a:lstStyle/>
                    <a:p>
                      <a:pPr algn="ctr"/>
                      <a:r>
                        <a:rPr lang="ru-RU" sz="1800" b="1" dirty="0" smtClean="0">
                          <a:latin typeface="Times New Roman" pitchFamily="18" charset="0"/>
                          <a:cs typeface="Times New Roman" pitchFamily="18" charset="0"/>
                        </a:rPr>
                        <a:t>Настоящее</a:t>
                      </a:r>
                      <a:r>
                        <a:rPr lang="ru-RU" sz="1800" b="1" baseline="0" dirty="0" smtClean="0">
                          <a:latin typeface="Times New Roman" pitchFamily="18" charset="0"/>
                          <a:cs typeface="Times New Roman" pitchFamily="18" charset="0"/>
                        </a:rPr>
                        <a:t> время</a:t>
                      </a:r>
                      <a:endParaRPr lang="ru-RU" sz="1800" b="1"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1500 прудов с площадью зеркала 320 кв. км и полным</a:t>
                      </a:r>
                      <a:r>
                        <a:rPr lang="ru-RU" sz="1800" baseline="0" dirty="0" smtClean="0">
                          <a:latin typeface="Times New Roman" pitchFamily="18" charset="0"/>
                          <a:cs typeface="Times New Roman" pitchFamily="18" charset="0"/>
                        </a:rPr>
                        <a:t> объемом 505 млн. куб. м</a:t>
                      </a:r>
                      <a:endParaRPr lang="ru-RU" sz="1800" dirty="0">
                        <a:latin typeface="Times New Roman" pitchFamily="18" charset="0"/>
                        <a:cs typeface="Times New Roman" pitchFamily="18" charset="0"/>
                      </a:endParaRPr>
                    </a:p>
                  </a:txBody>
                  <a:tcPr/>
                </a:tc>
              </a:tr>
            </a:tbl>
          </a:graphicData>
        </a:graphic>
      </p:graphicFrame>
      <p:pic>
        <p:nvPicPr>
          <p:cNvPr id="1027" name="Picture 3"/>
          <p:cNvPicPr>
            <a:picLocks noChangeAspect="1" noChangeArrowheads="1"/>
          </p:cNvPicPr>
          <p:nvPr/>
        </p:nvPicPr>
        <p:blipFill>
          <a:blip r:embed="rId2"/>
          <a:srcRect/>
          <a:stretch>
            <a:fillRect/>
          </a:stretch>
        </p:blipFill>
        <p:spPr bwMode="auto">
          <a:xfrm>
            <a:off x="857224" y="4000504"/>
            <a:ext cx="3500462" cy="231030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286380" y="4000504"/>
            <a:ext cx="2857520" cy="228601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2800" b="1" i="1" dirty="0" smtClean="0">
                <a:latin typeface="Times New Roman" pitchFamily="18" charset="0"/>
                <a:cs typeface="Times New Roman" pitchFamily="18" charset="0"/>
              </a:rPr>
              <a:t>Изучение подземных вод Беларуси</a:t>
            </a:r>
            <a:endParaRPr lang="ru-RU" sz="2800" b="1" i="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71472" y="928671"/>
          <a:ext cx="8072494" cy="5543575"/>
        </p:xfrm>
        <a:graphic>
          <a:graphicData uri="http://schemas.openxmlformats.org/drawingml/2006/table">
            <a:tbl>
              <a:tblPr firstRow="1" bandRow="1">
                <a:tableStyleId>{69CF1AB2-1976-4502-BF36-3FF5EA218861}</a:tableStyleId>
              </a:tblPr>
              <a:tblGrid>
                <a:gridCol w="1785950"/>
                <a:gridCol w="6286544"/>
              </a:tblGrid>
              <a:tr h="428627">
                <a:tc>
                  <a:txBody>
                    <a:bodyPr/>
                    <a:lstStyle/>
                    <a:p>
                      <a:pPr algn="ctr"/>
                      <a:r>
                        <a:rPr lang="ru-RU" sz="1800" b="1" kern="1200" dirty="0" smtClean="0">
                          <a:solidFill>
                            <a:schemeClr val="dk1"/>
                          </a:solidFill>
                          <a:latin typeface="Times New Roman" pitchFamily="18" charset="0"/>
                          <a:ea typeface="+mn-ea"/>
                          <a:cs typeface="Times New Roman" pitchFamily="18" charset="0"/>
                        </a:rPr>
                        <a:t>конец </a:t>
                      </a:r>
                      <a:r>
                        <a:rPr lang="en-US" sz="1800" b="1" kern="1200" dirty="0" smtClean="0">
                          <a:solidFill>
                            <a:schemeClr val="dk1"/>
                          </a:solidFill>
                          <a:latin typeface="Times New Roman" pitchFamily="18" charset="0"/>
                          <a:ea typeface="+mn-ea"/>
                          <a:cs typeface="Times New Roman" pitchFamily="18" charset="0"/>
                        </a:rPr>
                        <a:t>XVIII</a:t>
                      </a:r>
                      <a:r>
                        <a:rPr lang="ru-RU" sz="1800" b="1" kern="1200" dirty="0" smtClean="0">
                          <a:solidFill>
                            <a:schemeClr val="dk1"/>
                          </a:solidFill>
                          <a:latin typeface="Times New Roman" pitchFamily="18" charset="0"/>
                          <a:ea typeface="+mn-ea"/>
                          <a:cs typeface="Times New Roman" pitchFamily="18" charset="0"/>
                        </a:rPr>
                        <a:t> начало </a:t>
                      </a:r>
                      <a:r>
                        <a:rPr lang="en-US" sz="1800" b="1" kern="1200" dirty="0" smtClean="0">
                          <a:solidFill>
                            <a:schemeClr val="dk1"/>
                          </a:solidFill>
                          <a:latin typeface="Times New Roman" pitchFamily="18" charset="0"/>
                          <a:ea typeface="+mn-ea"/>
                          <a:cs typeface="Times New Roman" pitchFamily="18" charset="0"/>
                        </a:rPr>
                        <a:t>XIX</a:t>
                      </a:r>
                      <a:r>
                        <a:rPr lang="ru-RU" sz="1800" b="1" kern="1200" dirty="0" smtClean="0">
                          <a:solidFill>
                            <a:schemeClr val="dk1"/>
                          </a:solidFill>
                          <a:latin typeface="Times New Roman" pitchFamily="18" charset="0"/>
                          <a:ea typeface="+mn-ea"/>
                          <a:cs typeface="Times New Roman" pitchFamily="18" charset="0"/>
                        </a:rPr>
                        <a:t> вв. </a:t>
                      </a:r>
                      <a:endParaRPr lang="ru-RU" sz="1800" b="1" dirty="0">
                        <a:latin typeface="Times New Roman" pitchFamily="18" charset="0"/>
                        <a:cs typeface="Times New Roman" pitchFamily="18" charset="0"/>
                      </a:endParaRPr>
                    </a:p>
                  </a:txBody>
                  <a:tcPr/>
                </a:tc>
                <a:tc>
                  <a:txBody>
                    <a:bodyPr/>
                    <a:lstStyle/>
                    <a:p>
                      <a:pPr algn="just"/>
                      <a:r>
                        <a:rPr lang="ru-RU" sz="1800" b="0" kern="1200" dirty="0" smtClean="0">
                          <a:solidFill>
                            <a:schemeClr val="dk1"/>
                          </a:solidFill>
                          <a:latin typeface="Times New Roman" pitchFamily="18" charset="0"/>
                          <a:ea typeface="+mn-ea"/>
                          <a:cs typeface="Times New Roman" pitchFamily="18" charset="0"/>
                        </a:rPr>
                        <a:t>Первые отрывочные сведения об изучении пресных подземных вод Беларуси</a:t>
                      </a:r>
                      <a:endParaRPr lang="ru-RU" sz="1800" b="0" dirty="0">
                        <a:latin typeface="Times New Roman" pitchFamily="18" charset="0"/>
                        <a:cs typeface="Times New Roman" pitchFamily="18" charset="0"/>
                      </a:endParaRPr>
                    </a:p>
                  </a:txBody>
                  <a:tcPr/>
                </a:tc>
              </a:tr>
              <a:tr h="860117">
                <a:tc>
                  <a:txBody>
                    <a:bodyPr/>
                    <a:lstStyle/>
                    <a:p>
                      <a:pPr algn="ctr"/>
                      <a:r>
                        <a:rPr lang="ru-RU" sz="1800" b="1" kern="1200" dirty="0" smtClean="0">
                          <a:solidFill>
                            <a:schemeClr val="dk1"/>
                          </a:solidFill>
                          <a:latin typeface="Times New Roman" pitchFamily="18" charset="0"/>
                          <a:ea typeface="+mn-ea"/>
                          <a:cs typeface="Times New Roman" pitchFamily="18" charset="0"/>
                        </a:rPr>
                        <a:t>1903 - 1913 гг. </a:t>
                      </a:r>
                      <a:endParaRPr lang="ru-RU" sz="1800" b="1" dirty="0">
                        <a:latin typeface="Times New Roman" pitchFamily="18" charset="0"/>
                        <a:cs typeface="Times New Roman" pitchFamily="18" charset="0"/>
                      </a:endParaRPr>
                    </a:p>
                  </a:txBody>
                  <a:tcPr/>
                </a:tc>
                <a:tc>
                  <a:txBody>
                    <a:bodyPr/>
                    <a:lstStyle/>
                    <a:p>
                      <a:r>
                        <a:rPr lang="ru-RU" sz="1800" kern="1200" dirty="0" smtClean="0">
                          <a:solidFill>
                            <a:schemeClr val="dk1"/>
                          </a:solidFill>
                          <a:latin typeface="Times New Roman" pitchFamily="18" charset="0"/>
                          <a:ea typeface="+mn-ea"/>
                          <a:cs typeface="Times New Roman" pitchFamily="18" charset="0"/>
                        </a:rPr>
                        <a:t>Под руководством </a:t>
                      </a:r>
                      <a:r>
                        <a:rPr lang="ru-RU" sz="1800" kern="1200" dirty="0" err="1" smtClean="0">
                          <a:solidFill>
                            <a:schemeClr val="dk1"/>
                          </a:solidFill>
                          <a:latin typeface="Times New Roman" pitchFamily="18" charset="0"/>
                          <a:ea typeface="+mn-ea"/>
                          <a:cs typeface="Times New Roman" pitchFamily="18" charset="0"/>
                        </a:rPr>
                        <a:t>Оппокова</a:t>
                      </a:r>
                      <a:r>
                        <a:rPr lang="ru-RU" sz="1800" kern="1200" dirty="0" smtClean="0">
                          <a:solidFill>
                            <a:schemeClr val="dk1"/>
                          </a:solidFill>
                          <a:latin typeface="Times New Roman" pitchFamily="18" charset="0"/>
                          <a:ea typeface="+mn-ea"/>
                          <a:cs typeface="Times New Roman" pitchFamily="18" charset="0"/>
                        </a:rPr>
                        <a:t> Е.В на водоразделе </a:t>
                      </a:r>
                      <a:r>
                        <a:rPr lang="ru-RU" sz="1800" kern="1200" dirty="0" err="1" smtClean="0">
                          <a:solidFill>
                            <a:schemeClr val="dk1"/>
                          </a:solidFill>
                          <a:latin typeface="Times New Roman" pitchFamily="18" charset="0"/>
                          <a:ea typeface="+mn-ea"/>
                          <a:cs typeface="Times New Roman" pitchFamily="18" charset="0"/>
                        </a:rPr>
                        <a:t>рр</a:t>
                      </a:r>
                      <a:r>
                        <a:rPr lang="ru-RU" sz="1800" kern="1200" dirty="0" smtClean="0">
                          <a:solidFill>
                            <a:schemeClr val="dk1"/>
                          </a:solidFill>
                          <a:latin typeface="Times New Roman" pitchFamily="18" charset="0"/>
                          <a:ea typeface="+mn-ea"/>
                          <a:cs typeface="Times New Roman" pitchFamily="18" charset="0"/>
                        </a:rPr>
                        <a:t>. Днепр и Припять впервые в Беларуси проводились стационарные наблюдения за режимом грунтовых вод.</a:t>
                      </a:r>
                      <a:endParaRPr lang="ru-RU" sz="1800" kern="1200" dirty="0">
                        <a:solidFill>
                          <a:schemeClr val="dk1"/>
                        </a:solidFill>
                        <a:latin typeface="Times New Roman" pitchFamily="18" charset="0"/>
                        <a:ea typeface="+mn-ea"/>
                        <a:cs typeface="Times New Roman" pitchFamily="18" charset="0"/>
                      </a:endParaRPr>
                    </a:p>
                  </a:txBody>
                  <a:tcPr/>
                </a:tc>
              </a:tr>
              <a:tr h="366729">
                <a:tc>
                  <a:txBody>
                    <a:bodyPr/>
                    <a:lstStyle/>
                    <a:p>
                      <a:pPr algn="ctr"/>
                      <a:r>
                        <a:rPr lang="ru-RU" sz="1800" b="1" dirty="0" smtClean="0">
                          <a:latin typeface="Times New Roman" pitchFamily="18" charset="0"/>
                          <a:cs typeface="Times New Roman" pitchFamily="18" charset="0"/>
                        </a:rPr>
                        <a:t>1910-1920-е гг.</a:t>
                      </a:r>
                      <a:endParaRPr lang="ru-RU" sz="1800" b="1"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Первые сведения о химическом составе и гидрогеологических условиях верхних водоносных горизонтов отдельных пунктов территории Беларуси имеются в работах выполненных Синцовым И.Ф.</a:t>
                      </a:r>
                    </a:p>
                  </a:txBody>
                  <a:tcPr/>
                </a:tc>
              </a:tr>
              <a:tr h="971575">
                <a:tc>
                  <a:txBody>
                    <a:bodyPr/>
                    <a:lstStyle/>
                    <a:p>
                      <a:pPr algn="ctr"/>
                      <a:r>
                        <a:rPr lang="ru-RU" sz="1800" b="1" kern="1200" dirty="0" smtClean="0">
                          <a:solidFill>
                            <a:schemeClr val="dk1"/>
                          </a:solidFill>
                          <a:latin typeface="Times New Roman" pitchFamily="18" charset="0"/>
                          <a:ea typeface="+mn-ea"/>
                          <a:cs typeface="Times New Roman" pitchFamily="18" charset="0"/>
                        </a:rPr>
                        <a:t>1914-1915 гг. </a:t>
                      </a:r>
                      <a:endParaRPr lang="ru-RU" sz="1800" b="1" i="0"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С целью водоснабжения г. Минск пробурены глубокие (до 283 м) скважины, что позволило выделить основные водоносные горизонты четвертичных и </a:t>
                      </a:r>
                      <a:r>
                        <a:rPr lang="ru-RU" sz="1800" kern="1200" dirty="0" err="1" smtClean="0">
                          <a:solidFill>
                            <a:schemeClr val="dk1"/>
                          </a:solidFill>
                          <a:latin typeface="Times New Roman" pitchFamily="18" charset="0"/>
                          <a:ea typeface="+mn-ea"/>
                          <a:cs typeface="Times New Roman" pitchFamily="18" charset="0"/>
                        </a:rPr>
                        <a:t>дочетвертичных</a:t>
                      </a:r>
                      <a:r>
                        <a:rPr lang="ru-RU" sz="1800" kern="1200" dirty="0" smtClean="0">
                          <a:solidFill>
                            <a:schemeClr val="dk1"/>
                          </a:solidFill>
                          <a:latin typeface="Times New Roman" pitchFamily="18" charset="0"/>
                          <a:ea typeface="+mn-ea"/>
                          <a:cs typeface="Times New Roman" pitchFamily="18" charset="0"/>
                        </a:rPr>
                        <a:t> отложений. </a:t>
                      </a:r>
                      <a:endParaRPr lang="ru-RU" sz="1800" kern="1200" dirty="0" smtClean="0">
                        <a:solidFill>
                          <a:schemeClr val="dk1"/>
                        </a:solidFill>
                        <a:latin typeface="Times New Roman" pitchFamily="18" charset="0"/>
                        <a:ea typeface="+mn-ea"/>
                        <a:cs typeface="Times New Roman" pitchFamily="18" charset="0"/>
                      </a:endParaRPr>
                    </a:p>
                  </a:txBody>
                  <a:tcPr/>
                </a:tc>
              </a:tr>
              <a:tr h="370840">
                <a:tc>
                  <a:txBody>
                    <a:bodyPr/>
                    <a:lstStyle/>
                    <a:p>
                      <a:pPr algn="ctr"/>
                      <a:r>
                        <a:rPr lang="ru-RU" sz="1800" b="1" kern="1200" dirty="0" smtClean="0">
                          <a:solidFill>
                            <a:schemeClr val="dk1"/>
                          </a:solidFill>
                          <a:latin typeface="Times New Roman" pitchFamily="18" charset="0"/>
                          <a:ea typeface="+mn-ea"/>
                          <a:cs typeface="Times New Roman" pitchFamily="18" charset="0"/>
                        </a:rPr>
                        <a:t>середина </a:t>
                      </a:r>
                    </a:p>
                    <a:p>
                      <a:pPr algn="ctr"/>
                      <a:r>
                        <a:rPr lang="en-US" sz="1800" b="1" kern="1200" dirty="0" smtClean="0">
                          <a:solidFill>
                            <a:schemeClr val="dk1"/>
                          </a:solidFill>
                          <a:latin typeface="Times New Roman" pitchFamily="18" charset="0"/>
                          <a:ea typeface="+mn-ea"/>
                          <a:cs typeface="Times New Roman" pitchFamily="18" charset="0"/>
                        </a:rPr>
                        <a:t>XIX</a:t>
                      </a:r>
                      <a:r>
                        <a:rPr lang="ru-RU" sz="1800" b="1" kern="1200" dirty="0" smtClean="0">
                          <a:solidFill>
                            <a:schemeClr val="dk1"/>
                          </a:solidFill>
                          <a:latin typeface="Times New Roman" pitchFamily="18" charset="0"/>
                          <a:ea typeface="+mn-ea"/>
                          <a:cs typeface="Times New Roman" pitchFamily="18" charset="0"/>
                        </a:rPr>
                        <a:t> в. </a:t>
                      </a:r>
                      <a:endParaRPr lang="ru-RU" sz="1800" b="1" dirty="0">
                        <a:latin typeface="Times New Roman" pitchFamily="18" charset="0"/>
                        <a:cs typeface="Times New Roman" pitchFamily="18" charset="0"/>
                      </a:endParaRPr>
                    </a:p>
                  </a:txBody>
                  <a:tcPr/>
                </a:tc>
                <a:tc>
                  <a:txBody>
                    <a:bodyPr/>
                    <a:lstStyle/>
                    <a:p>
                      <a:pPr algn="just"/>
                      <a:r>
                        <a:rPr lang="ru-RU" sz="1800" kern="1200" dirty="0" smtClean="0">
                          <a:solidFill>
                            <a:schemeClr val="dk1"/>
                          </a:solidFill>
                          <a:latin typeface="Times New Roman" pitchFamily="18" charset="0"/>
                          <a:ea typeface="+mn-ea"/>
                          <a:cs typeface="Times New Roman" pitchFamily="18" charset="0"/>
                        </a:rPr>
                        <a:t>Первые упоминания о минеральных водах в Беларуси</a:t>
                      </a:r>
                      <a:endParaRPr lang="ru-RU" sz="1800" dirty="0">
                        <a:latin typeface="Times New Roman" pitchFamily="18" charset="0"/>
                        <a:cs typeface="Times New Roman" pitchFamily="18" charset="0"/>
                      </a:endParaRPr>
                    </a:p>
                  </a:txBody>
                  <a:tcPr/>
                </a:tc>
              </a:tr>
              <a:tr h="370840">
                <a:tc>
                  <a:txBody>
                    <a:bodyPr/>
                    <a:lstStyle/>
                    <a:p>
                      <a:pPr algn="ctr"/>
                      <a:r>
                        <a:rPr lang="ru-RU" sz="1800" b="1" kern="1200" dirty="0" smtClean="0">
                          <a:solidFill>
                            <a:schemeClr val="dk1"/>
                          </a:solidFill>
                          <a:latin typeface="Times New Roman" pitchFamily="18" charset="0"/>
                          <a:ea typeface="+mn-ea"/>
                          <a:cs typeface="Times New Roman" pitchFamily="18" charset="0"/>
                        </a:rPr>
                        <a:t>1941 г. </a:t>
                      </a:r>
                      <a:endParaRPr lang="ru-RU" sz="1800" b="1" dirty="0">
                        <a:latin typeface="Times New Roman" pitchFamily="18" charset="0"/>
                        <a:cs typeface="Times New Roman" pitchFamily="18" charset="0"/>
                      </a:endParaRPr>
                    </a:p>
                  </a:txBody>
                  <a:tcPr/>
                </a:tc>
                <a:tc>
                  <a:txBody>
                    <a:bodyPr/>
                    <a:lstStyle/>
                    <a:p>
                      <a:pPr algn="just"/>
                      <a:r>
                        <a:rPr lang="ru-RU" sz="1800" kern="1200" dirty="0" smtClean="0">
                          <a:solidFill>
                            <a:schemeClr val="dk1"/>
                          </a:solidFill>
                          <a:latin typeface="Times New Roman" pitchFamily="18" charset="0"/>
                          <a:ea typeface="+mn-ea"/>
                          <a:cs typeface="Times New Roman" pitchFamily="18" charset="0"/>
                        </a:rPr>
                        <a:t>На территории Беларуси были известны две разновидности минеральных вод: сульфатные магниево-кальциевые; хлоридные натриевые, аналогичные по составу водам курортов Старая Русса и Друскининкай.</a:t>
                      </a:r>
                      <a:endParaRPr lang="ru-RU" sz="1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6" y="285728"/>
          <a:ext cx="8358246" cy="5456595"/>
        </p:xfrm>
        <a:graphic>
          <a:graphicData uri="http://schemas.openxmlformats.org/drawingml/2006/table">
            <a:tbl>
              <a:tblPr firstRow="1" bandRow="1">
                <a:tableStyleId>{69CF1AB2-1976-4502-BF36-3FF5EA218861}</a:tableStyleId>
              </a:tblPr>
              <a:tblGrid>
                <a:gridCol w="1849169"/>
                <a:gridCol w="6509077"/>
              </a:tblGrid>
              <a:tr h="1500198">
                <a:tc>
                  <a:txBody>
                    <a:bodyPr/>
                    <a:lstStyle/>
                    <a:p>
                      <a:pPr algn="ctr"/>
                      <a:r>
                        <a:rPr lang="ru-RU" sz="1800" b="1" kern="1200" dirty="0" smtClean="0">
                          <a:solidFill>
                            <a:schemeClr val="dk1"/>
                          </a:solidFill>
                          <a:latin typeface="Times New Roman" pitchFamily="18" charset="0"/>
                          <a:ea typeface="+mn-ea"/>
                          <a:cs typeface="Times New Roman" pitchFamily="18" charset="0"/>
                        </a:rPr>
                        <a:t>1940 г. </a:t>
                      </a:r>
                      <a:endParaRPr lang="ru-RU" sz="1800" b="1"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dk1"/>
                          </a:solidFill>
                          <a:latin typeface="Times New Roman" pitchFamily="18" charset="0"/>
                          <a:ea typeface="+mn-ea"/>
                          <a:cs typeface="Times New Roman" pitchFamily="18" charset="0"/>
                        </a:rPr>
                        <a:t>Белорусскими геологами была подготовлена к изданию трехтомная монография «Геология Белорусской ССР», один из томов которой содержал сведения о подземных во­дах республики. В годы войны подавляющая часть гидрогеологических материалов была утрачена.</a:t>
                      </a:r>
                    </a:p>
                  </a:txBody>
                  <a:tcPr/>
                </a:tc>
              </a:tr>
              <a:tr h="642942">
                <a:tc>
                  <a:txBody>
                    <a:bodyPr/>
                    <a:lstStyle/>
                    <a:p>
                      <a:pPr algn="ctr"/>
                      <a:r>
                        <a:rPr lang="ru-RU" sz="1800" b="1" kern="1200" dirty="0" smtClean="0">
                          <a:solidFill>
                            <a:schemeClr val="dk1"/>
                          </a:solidFill>
                          <a:latin typeface="Times New Roman" pitchFamily="18" charset="0"/>
                          <a:ea typeface="+mn-ea"/>
                          <a:cs typeface="Times New Roman" pitchFamily="18" charset="0"/>
                        </a:rPr>
                        <a:t>1943 г. </a:t>
                      </a:r>
                      <a:endParaRPr lang="ru-RU" sz="1800" b="1" dirty="0">
                        <a:latin typeface="Times New Roman" pitchFamily="18" charset="0"/>
                        <a:cs typeface="Times New Roman" pitchFamily="18" charset="0"/>
                      </a:endParaRPr>
                    </a:p>
                  </a:txBody>
                  <a:tcPr/>
                </a:tc>
                <a:tc>
                  <a:txBody>
                    <a:bodyPr/>
                    <a:lstStyle/>
                    <a:p>
                      <a:r>
                        <a:rPr lang="ru-RU" sz="1800" kern="1200" dirty="0" smtClean="0">
                          <a:solidFill>
                            <a:schemeClr val="dk1"/>
                          </a:solidFill>
                          <a:latin typeface="Times New Roman" pitchFamily="18" charset="0"/>
                          <a:ea typeface="+mn-ea"/>
                          <a:cs typeface="Times New Roman" pitchFamily="18" charset="0"/>
                        </a:rPr>
                        <a:t>Восстановление материалов, уничтоженных в период второй мировой войны.</a:t>
                      </a:r>
                      <a:endParaRPr lang="ru-RU" sz="1800" kern="1200" dirty="0">
                        <a:solidFill>
                          <a:schemeClr val="dk1"/>
                        </a:solidFill>
                        <a:latin typeface="Times New Roman" pitchFamily="18" charset="0"/>
                        <a:ea typeface="+mn-ea"/>
                        <a:cs typeface="Times New Roman" pitchFamily="18" charset="0"/>
                      </a:endParaRPr>
                    </a:p>
                  </a:txBody>
                  <a:tcPr/>
                </a:tc>
              </a:tr>
              <a:tr h="920404">
                <a:tc>
                  <a:txBody>
                    <a:bodyPr/>
                    <a:lstStyle/>
                    <a:p>
                      <a:pPr algn="ctr"/>
                      <a:r>
                        <a:rPr lang="ru-RU" sz="1800" b="1" kern="1200" dirty="0" smtClean="0">
                          <a:solidFill>
                            <a:schemeClr val="dk1"/>
                          </a:solidFill>
                          <a:latin typeface="Times New Roman" pitchFamily="18" charset="0"/>
                          <a:ea typeface="+mn-ea"/>
                          <a:cs typeface="Times New Roman" pitchFamily="18" charset="0"/>
                        </a:rPr>
                        <a:t>1944 г. </a:t>
                      </a:r>
                      <a:endParaRPr lang="ru-RU" sz="1800" b="1"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Заново составлен кадастр подземных вод по состоянию на 1941 г., в котором учтено около 3000 буровых скважин (В И. Духанина, А.Н. Золотарева, Л.М. Островский. С.А. Щербаков).</a:t>
                      </a:r>
                    </a:p>
                  </a:txBody>
                  <a:tcPr/>
                </a:tc>
              </a:tr>
              <a:tr h="1472647">
                <a:tc>
                  <a:txBody>
                    <a:bodyPr/>
                    <a:lstStyle/>
                    <a:p>
                      <a:pPr algn="ctr"/>
                      <a:r>
                        <a:rPr lang="ru-RU" sz="1800" b="1" kern="1200" dirty="0" smtClean="0">
                          <a:solidFill>
                            <a:schemeClr val="dk1"/>
                          </a:solidFill>
                          <a:latin typeface="Times New Roman" pitchFamily="18" charset="0"/>
                          <a:ea typeface="+mn-ea"/>
                          <a:cs typeface="Times New Roman" pitchFamily="18" charset="0"/>
                        </a:rPr>
                        <a:t>1945 г. </a:t>
                      </a:r>
                      <a:endParaRPr lang="ru-RU" sz="1800" b="1" i="0" dirty="0">
                        <a:latin typeface="Times New Roman" pitchFamily="18" charset="0"/>
                        <a:cs typeface="Times New Roman" pitchFamily="18" charset="0"/>
                      </a:endParaRPr>
                    </a:p>
                  </a:txBody>
                  <a:tcPr/>
                </a:tc>
                <a:tc>
                  <a:txBody>
                    <a:bodyPr/>
                    <a:lstStyle/>
                    <a:p>
                      <a:pPr algn="just"/>
                      <a:r>
                        <a:rPr lang="ru-RU" sz="1800" kern="1200" dirty="0" smtClean="0">
                          <a:solidFill>
                            <a:schemeClr val="dk1"/>
                          </a:solidFill>
                          <a:latin typeface="Times New Roman" pitchFamily="18" charset="0"/>
                          <a:ea typeface="+mn-ea"/>
                          <a:cs typeface="Times New Roman" pitchFamily="18" charset="0"/>
                        </a:rPr>
                        <a:t>А.Н. </a:t>
                      </a:r>
                      <a:r>
                        <a:rPr lang="ru-RU" sz="1800" kern="1200" dirty="0" err="1" smtClean="0">
                          <a:solidFill>
                            <a:schemeClr val="dk1"/>
                          </a:solidFill>
                          <a:latin typeface="Times New Roman" pitchFamily="18" charset="0"/>
                          <a:ea typeface="+mn-ea"/>
                          <a:cs typeface="Times New Roman" pitchFamily="18" charset="0"/>
                        </a:rPr>
                        <a:t>Наревич</a:t>
                      </a:r>
                      <a:r>
                        <a:rPr lang="ru-RU" sz="1800" kern="1200" dirty="0" smtClean="0">
                          <a:solidFill>
                            <a:schemeClr val="dk1"/>
                          </a:solidFill>
                          <a:latin typeface="Times New Roman" pitchFamily="18" charset="0"/>
                          <a:ea typeface="+mn-ea"/>
                          <a:cs typeface="Times New Roman" pitchFamily="18" charset="0"/>
                        </a:rPr>
                        <a:t> значительно дополнил и систематизировал кадастр с учетом нового административного деления республики. С тех пор кадастр постоянно пополняется и в настоящее время насчитывает десятки тысяч гидрогеологических скважин.</a:t>
                      </a:r>
                      <a:endParaRPr lang="ru-RU" sz="1800" kern="1200" dirty="0">
                        <a:solidFill>
                          <a:schemeClr val="dk1"/>
                        </a:solidFill>
                        <a:latin typeface="Times New Roman" pitchFamily="18" charset="0"/>
                        <a:ea typeface="+mn-ea"/>
                        <a:cs typeface="Times New Roman" pitchFamily="18" charset="0"/>
                      </a:endParaRPr>
                    </a:p>
                  </a:txBody>
                  <a:tcPr/>
                </a:tc>
              </a:tr>
              <a:tr h="920404">
                <a:tc>
                  <a:txBody>
                    <a:bodyPr/>
                    <a:lstStyle/>
                    <a:p>
                      <a:pPr algn="ctr"/>
                      <a:r>
                        <a:rPr lang="ru-RU" sz="1800" b="1" kern="1200" dirty="0" smtClean="0">
                          <a:solidFill>
                            <a:schemeClr val="dk1"/>
                          </a:solidFill>
                          <a:latin typeface="Times New Roman" pitchFamily="18" charset="0"/>
                          <a:ea typeface="+mn-ea"/>
                          <a:cs typeface="Times New Roman" pitchFamily="18" charset="0"/>
                        </a:rPr>
                        <a:t>С 1947 г. </a:t>
                      </a:r>
                      <a:endParaRPr lang="ru-RU" sz="1800" b="1" dirty="0">
                        <a:latin typeface="Times New Roman" pitchFamily="18" charset="0"/>
                        <a:cs typeface="Times New Roman" pitchFamily="18" charset="0"/>
                      </a:endParaRPr>
                    </a:p>
                  </a:txBody>
                  <a:tcPr/>
                </a:tc>
                <a:tc>
                  <a:txBody>
                    <a:bodyPr/>
                    <a:lstStyle/>
                    <a:p>
                      <a:pPr algn="just"/>
                      <a:r>
                        <a:rPr lang="ru-RU" sz="1800" kern="1200" dirty="0" smtClean="0">
                          <a:solidFill>
                            <a:schemeClr val="dk1"/>
                          </a:solidFill>
                          <a:latin typeface="Times New Roman" pitchFamily="18" charset="0"/>
                          <a:ea typeface="+mn-ea"/>
                          <a:cs typeface="Times New Roman" pitchFamily="18" charset="0"/>
                        </a:rPr>
                        <a:t>Проводится изучение режима и элементов баланса подземных вод. Создается государственная опорная сеть скважин по наблюдению за режимом в естественных условиях.</a:t>
                      </a:r>
                      <a:endParaRPr lang="ru-RU" sz="1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28596" y="285728"/>
          <a:ext cx="8358246" cy="5852160"/>
        </p:xfrm>
        <a:graphic>
          <a:graphicData uri="http://schemas.openxmlformats.org/drawingml/2006/table">
            <a:tbl>
              <a:tblPr firstRow="1" bandRow="1">
                <a:tableStyleId>{69CF1AB2-1976-4502-BF36-3FF5EA218861}</a:tableStyleId>
              </a:tblPr>
              <a:tblGrid>
                <a:gridCol w="1849169"/>
                <a:gridCol w="6509077"/>
              </a:tblGrid>
              <a:tr h="428628">
                <a:tc>
                  <a:txBody>
                    <a:bodyPr/>
                    <a:lstStyle/>
                    <a:p>
                      <a:pPr algn="ctr"/>
                      <a:r>
                        <a:rPr lang="ru-RU" sz="1800" b="1" kern="1200" dirty="0" smtClean="0">
                          <a:solidFill>
                            <a:schemeClr val="dk1"/>
                          </a:solidFill>
                          <a:latin typeface="Times New Roman" pitchFamily="18" charset="0"/>
                          <a:ea typeface="+mn-ea"/>
                          <a:cs typeface="Times New Roman" pitchFamily="18" charset="0"/>
                        </a:rPr>
                        <a:t>С 1959 г. </a:t>
                      </a:r>
                      <a:endParaRPr lang="ru-RU" sz="1800" b="1"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dk1"/>
                          </a:solidFill>
                          <a:latin typeface="Times New Roman" pitchFamily="18" charset="0"/>
                          <a:ea typeface="+mn-ea"/>
                          <a:cs typeface="Times New Roman" pitchFamily="18" charset="0"/>
                        </a:rPr>
                        <a:t>Проводятся целевые поисково-разведочные работы по выявлению месторождений минеральных вод для строительства на их основе санаториев и курортов. На базе месторождений строятся первые бальнеологические курорты и здравницы.</a:t>
                      </a:r>
                    </a:p>
                  </a:txBody>
                  <a:tcPr/>
                </a:tc>
              </a:tr>
              <a:tr h="357206">
                <a:tc>
                  <a:txBody>
                    <a:bodyPr/>
                    <a:lstStyle/>
                    <a:p>
                      <a:pPr algn="ctr"/>
                      <a:r>
                        <a:rPr lang="ru-RU" sz="1800" b="1" kern="1200" dirty="0" smtClean="0">
                          <a:solidFill>
                            <a:schemeClr val="dk1"/>
                          </a:solidFill>
                          <a:latin typeface="Times New Roman" pitchFamily="18" charset="0"/>
                          <a:ea typeface="+mn-ea"/>
                          <a:cs typeface="Times New Roman" pitchFamily="18" charset="0"/>
                        </a:rPr>
                        <a:t>1966 г. </a:t>
                      </a:r>
                      <a:endParaRPr lang="ru-RU" sz="1800" b="1" dirty="0">
                        <a:latin typeface="Times New Roman" pitchFamily="18" charset="0"/>
                        <a:cs typeface="Times New Roman" pitchFamily="18" charset="0"/>
                      </a:endParaRPr>
                    </a:p>
                  </a:txBody>
                  <a:tcPr/>
                </a:tc>
                <a:tc>
                  <a:txBody>
                    <a:bodyPr/>
                    <a:lstStyle/>
                    <a:p>
                      <a:r>
                        <a:rPr lang="ru-RU" sz="1800" kern="1200" dirty="0" smtClean="0">
                          <a:solidFill>
                            <a:schemeClr val="dk1"/>
                          </a:solidFill>
                          <a:latin typeface="Times New Roman" pitchFamily="18" charset="0"/>
                          <a:ea typeface="+mn-ea"/>
                          <a:cs typeface="Times New Roman" pitchFamily="18" charset="0"/>
                        </a:rPr>
                        <a:t>О.Н. </a:t>
                      </a:r>
                      <a:r>
                        <a:rPr lang="ru-RU" sz="1800" kern="1200" dirty="0" err="1" smtClean="0">
                          <a:solidFill>
                            <a:schemeClr val="dk1"/>
                          </a:solidFill>
                          <a:latin typeface="Times New Roman" pitchFamily="18" charset="0"/>
                          <a:ea typeface="+mn-ea"/>
                          <a:cs typeface="Times New Roman" pitchFamily="18" charset="0"/>
                        </a:rPr>
                        <a:t>Шпаковым</a:t>
                      </a:r>
                      <a:r>
                        <a:rPr lang="ru-RU" sz="1800" kern="1200" dirty="0" smtClean="0">
                          <a:solidFill>
                            <a:schemeClr val="dk1"/>
                          </a:solidFill>
                          <a:latin typeface="Times New Roman" pitchFamily="18" charset="0"/>
                          <a:ea typeface="+mn-ea"/>
                          <a:cs typeface="Times New Roman" pitchFamily="18" charset="0"/>
                        </a:rPr>
                        <a:t> с коллегами открыты радоновые воды.</a:t>
                      </a:r>
                      <a:endParaRPr lang="ru-RU" sz="1800" kern="1200" dirty="0">
                        <a:solidFill>
                          <a:schemeClr val="dk1"/>
                        </a:solidFill>
                        <a:latin typeface="Times New Roman" pitchFamily="18" charset="0"/>
                        <a:ea typeface="+mn-ea"/>
                        <a:cs typeface="Times New Roman" pitchFamily="18" charset="0"/>
                      </a:endParaRPr>
                    </a:p>
                  </a:txBody>
                  <a:tcPr/>
                </a:tc>
              </a:tr>
              <a:tr h="920404">
                <a:tc>
                  <a:txBody>
                    <a:bodyPr/>
                    <a:lstStyle/>
                    <a:p>
                      <a:pPr algn="ctr"/>
                      <a:r>
                        <a:rPr lang="ru-RU" sz="1800" b="1" kern="1200" dirty="0" smtClean="0">
                          <a:solidFill>
                            <a:schemeClr val="dk1"/>
                          </a:solidFill>
                          <a:latin typeface="Times New Roman" pitchFamily="18" charset="0"/>
                          <a:ea typeface="+mn-ea"/>
                          <a:cs typeface="Times New Roman" pitchFamily="18" charset="0"/>
                        </a:rPr>
                        <a:t>С начала 1960-х гг.</a:t>
                      </a:r>
                      <a:endParaRPr lang="ru-RU" sz="1800" b="1"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Развиваются поисково-разведочные гидрогеологические исследования для водоснабжения крупных промышленных центров (П.И. Аверков, В.П. Васильев, Г.Ф. Глиняная, В.И. </a:t>
                      </a:r>
                      <a:r>
                        <a:rPr lang="ru-RU" sz="1800" kern="1200" dirty="0" err="1" smtClean="0">
                          <a:solidFill>
                            <a:schemeClr val="dk1"/>
                          </a:solidFill>
                          <a:latin typeface="Times New Roman" pitchFamily="18" charset="0"/>
                          <a:ea typeface="+mn-ea"/>
                          <a:cs typeface="Times New Roman" pitchFamily="18" charset="0"/>
                        </a:rPr>
                        <a:t>Горбатенко</a:t>
                      </a:r>
                      <a:r>
                        <a:rPr lang="ru-RU" sz="1800" kern="1200" dirty="0" smtClean="0">
                          <a:solidFill>
                            <a:schemeClr val="dk1"/>
                          </a:solidFill>
                          <a:latin typeface="Times New Roman" pitchFamily="18" charset="0"/>
                          <a:ea typeface="+mn-ea"/>
                          <a:cs typeface="Times New Roman" pitchFamily="18" charset="0"/>
                        </a:rPr>
                        <a:t>, С.П. </a:t>
                      </a:r>
                      <a:r>
                        <a:rPr lang="ru-RU" sz="1800" kern="1200" dirty="0" err="1" smtClean="0">
                          <a:solidFill>
                            <a:schemeClr val="dk1"/>
                          </a:solidFill>
                          <a:latin typeface="Times New Roman" pitchFamily="18" charset="0"/>
                          <a:ea typeface="+mn-ea"/>
                          <a:cs typeface="Times New Roman" pitchFamily="18" charset="0"/>
                        </a:rPr>
                        <a:t>Гудак</a:t>
                      </a:r>
                      <a:r>
                        <a:rPr lang="ru-RU" sz="1800" kern="1200" dirty="0" smtClean="0">
                          <a:solidFill>
                            <a:schemeClr val="dk1"/>
                          </a:solidFill>
                          <a:latin typeface="Times New Roman" pitchFamily="18" charset="0"/>
                          <a:ea typeface="+mn-ea"/>
                          <a:cs typeface="Times New Roman" pitchFamily="18" charset="0"/>
                        </a:rPr>
                        <a:t>, В.А. </a:t>
                      </a:r>
                      <a:r>
                        <a:rPr lang="ru-RU" sz="1800" kern="1200" dirty="0" err="1" smtClean="0">
                          <a:solidFill>
                            <a:schemeClr val="dk1"/>
                          </a:solidFill>
                          <a:latin typeface="Times New Roman" pitchFamily="18" charset="0"/>
                          <a:ea typeface="+mn-ea"/>
                          <a:cs typeface="Times New Roman" pitchFamily="18" charset="0"/>
                        </a:rPr>
                        <a:t>Ольховик</a:t>
                      </a:r>
                      <a:r>
                        <a:rPr lang="ru-RU" sz="1800" kern="1200" dirty="0" smtClean="0">
                          <a:solidFill>
                            <a:schemeClr val="dk1"/>
                          </a:solidFill>
                          <a:latin typeface="Times New Roman" pitchFamily="18" charset="0"/>
                          <a:ea typeface="+mn-ea"/>
                          <a:cs typeface="Times New Roman" pitchFamily="18" charset="0"/>
                        </a:rPr>
                        <a:t>, А.П. </a:t>
                      </a:r>
                      <a:r>
                        <a:rPr lang="ru-RU" sz="1800" kern="1200" dirty="0" err="1" smtClean="0">
                          <a:solidFill>
                            <a:schemeClr val="dk1"/>
                          </a:solidFill>
                          <a:latin typeface="Times New Roman" pitchFamily="18" charset="0"/>
                          <a:ea typeface="+mn-ea"/>
                          <a:cs typeface="Times New Roman" pitchFamily="18" charset="0"/>
                        </a:rPr>
                        <a:t>Панасенко</a:t>
                      </a:r>
                      <a:r>
                        <a:rPr lang="ru-RU" sz="1800" kern="1200" dirty="0" smtClean="0">
                          <a:solidFill>
                            <a:schemeClr val="dk1"/>
                          </a:solidFill>
                          <a:latin typeface="Times New Roman" pitchFamily="18" charset="0"/>
                          <a:ea typeface="+mn-ea"/>
                          <a:cs typeface="Times New Roman" pitchFamily="18" charset="0"/>
                        </a:rPr>
                        <a:t>, В.П. Сидорович, Р.А. Станкевич, М.Я. </a:t>
                      </a:r>
                      <a:r>
                        <a:rPr lang="ru-RU" sz="1800" kern="1200" dirty="0" err="1" smtClean="0">
                          <a:solidFill>
                            <a:schemeClr val="dk1"/>
                          </a:solidFill>
                          <a:latin typeface="Times New Roman" pitchFamily="18" charset="0"/>
                          <a:ea typeface="+mn-ea"/>
                          <a:cs typeface="Times New Roman" pitchFamily="18" charset="0"/>
                        </a:rPr>
                        <a:t>Цауне</a:t>
                      </a:r>
                      <a:r>
                        <a:rPr lang="ru-RU" sz="1800" kern="1200" dirty="0" smtClean="0">
                          <a:solidFill>
                            <a:schemeClr val="dk1"/>
                          </a:solidFill>
                          <a:latin typeface="Times New Roman" pitchFamily="18" charset="0"/>
                          <a:ea typeface="+mn-ea"/>
                          <a:cs typeface="Times New Roman" pitchFamily="18" charset="0"/>
                        </a:rPr>
                        <a:t>, Н.С. Юрцева и др.). В результате установлена и доказана возможность централизованного водоснабжения большинства городов Беларуси за счет месторождений пресных подземных вод. </a:t>
                      </a:r>
                    </a:p>
                  </a:txBody>
                  <a:tcPr/>
                </a:tc>
              </a:tr>
              <a:tr h="588676">
                <a:tc>
                  <a:txBody>
                    <a:bodyPr/>
                    <a:lstStyle/>
                    <a:p>
                      <a:pPr algn="ctr"/>
                      <a:r>
                        <a:rPr lang="ru-RU" sz="1800" b="1" dirty="0" smtClean="0">
                          <a:latin typeface="Times New Roman" pitchFamily="18" charset="0"/>
                          <a:cs typeface="Times New Roman" pitchFamily="18" charset="0"/>
                        </a:rPr>
                        <a:t>С 1970 г. </a:t>
                      </a:r>
                      <a:endParaRPr lang="ru-RU" sz="1800" b="1" dirty="0">
                        <a:latin typeface="Times New Roman" pitchFamily="18" charset="0"/>
                        <a:cs typeface="Times New Roman" pitchFamily="18" charset="0"/>
                      </a:endParaRPr>
                    </a:p>
                  </a:txBody>
                  <a:tcPr/>
                </a:tc>
                <a:tc>
                  <a:txBody>
                    <a:bodyPr/>
                    <a:lstStyle/>
                    <a:p>
                      <a:pPr algn="just"/>
                      <a:r>
                        <a:rPr lang="ru-RU" sz="1800" dirty="0" smtClean="0">
                          <a:latin typeface="Times New Roman" pitchFamily="18" charset="0"/>
                          <a:cs typeface="Times New Roman" pitchFamily="18" charset="0"/>
                        </a:rPr>
                        <a:t>Планируются</a:t>
                      </a:r>
                      <a:r>
                        <a:rPr lang="ru-RU" sz="1800" baseline="0" dirty="0" smtClean="0">
                          <a:latin typeface="Times New Roman" pitchFamily="18" charset="0"/>
                          <a:cs typeface="Times New Roman" pitchFamily="18" charset="0"/>
                        </a:rPr>
                        <a:t> и проводятся мероприятия по охране подземных вод. </a:t>
                      </a:r>
                      <a:r>
                        <a:rPr lang="ru-RU" sz="1800" kern="1200" dirty="0" smtClean="0">
                          <a:solidFill>
                            <a:schemeClr val="dk1"/>
                          </a:solidFill>
                          <a:latin typeface="Times New Roman" pitchFamily="18" charset="0"/>
                          <a:ea typeface="+mn-ea"/>
                          <a:cs typeface="Times New Roman" pitchFamily="18" charset="0"/>
                        </a:rPr>
                        <a:t>Широкое распространение получают гидрогеохимические исследования, изучается гидрохимическая зональность осадочного чехла, исследуется распространение различ­ных типов подземных вод, большое внимание уделяется изучению взаимосвязи химического состава вмещающих пород и поровых вод.</a:t>
                      </a:r>
                      <a:endParaRPr lang="ru-RU" sz="1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6" y="285728"/>
          <a:ext cx="8358246" cy="2834640"/>
        </p:xfrm>
        <a:graphic>
          <a:graphicData uri="http://schemas.openxmlformats.org/drawingml/2006/table">
            <a:tbl>
              <a:tblPr firstRow="1" bandRow="1">
                <a:tableStyleId>{69CF1AB2-1976-4502-BF36-3FF5EA218861}</a:tableStyleId>
              </a:tblPr>
              <a:tblGrid>
                <a:gridCol w="1849169"/>
                <a:gridCol w="6509077"/>
              </a:tblGrid>
              <a:tr h="2786082">
                <a:tc>
                  <a:txBody>
                    <a:bodyPr/>
                    <a:lstStyle/>
                    <a:p>
                      <a:pPr algn="ctr"/>
                      <a:r>
                        <a:rPr lang="ru-RU" sz="1800" b="1" kern="1200" dirty="0" smtClean="0">
                          <a:solidFill>
                            <a:schemeClr val="dk1"/>
                          </a:solidFill>
                          <a:latin typeface="Times New Roman" pitchFamily="18" charset="0"/>
                          <a:ea typeface="+mn-ea"/>
                          <a:cs typeface="Times New Roman" pitchFamily="18" charset="0"/>
                        </a:rPr>
                        <a:t>1962-2000 гг. </a:t>
                      </a:r>
                      <a:endParaRPr lang="ru-RU" sz="1800" b="1"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dk1"/>
                          </a:solidFill>
                          <a:latin typeface="Times New Roman" pitchFamily="18" charset="0"/>
                          <a:ea typeface="+mn-ea"/>
                          <a:cs typeface="Times New Roman" pitchFamily="18" charset="0"/>
                        </a:rPr>
                        <a:t>Управлением геологии (ПО «</a:t>
                      </a:r>
                      <a:r>
                        <a:rPr lang="ru-RU" sz="1800" b="0" kern="1200" dirty="0" err="1" smtClean="0">
                          <a:solidFill>
                            <a:schemeClr val="dk1"/>
                          </a:solidFill>
                          <a:latin typeface="Times New Roman" pitchFamily="18" charset="0"/>
                          <a:ea typeface="+mn-ea"/>
                          <a:cs typeface="Times New Roman" pitchFamily="18" charset="0"/>
                        </a:rPr>
                        <a:t>Белгеология</a:t>
                      </a:r>
                      <a:r>
                        <a:rPr lang="ru-RU" sz="1800" b="0" kern="1200" dirty="0" smtClean="0">
                          <a:solidFill>
                            <a:schemeClr val="dk1"/>
                          </a:solidFill>
                          <a:latin typeface="Times New Roman" pitchFamily="18" charset="0"/>
                          <a:ea typeface="+mn-ea"/>
                          <a:cs typeface="Times New Roman" pitchFamily="18" charset="0"/>
                        </a:rPr>
                        <a:t>») на территории республики проведены поисково-разведочные работы на более чем 80-ти месторождениях минеральных вод. Почти во всех здравницах разведаны месторождения и рекомендованы минеральные воды для лечебного питья и водолечения. Для многих месторождений подсчитаны эксплуатационные запасы минеральных вод. Установлено, что Беларусь располагает разнообразными и благоприятными природными лечебными факторами (климат, ландшафты, минеральные воды, лечебные грязи), но используются они весьма неудовлетворительно.</a:t>
                      </a: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500042"/>
          </a:xfrm>
        </p:spPr>
        <p:txBody>
          <a:bodyPr>
            <a:noAutofit/>
          </a:bodyPr>
          <a:lstStyle/>
          <a:p>
            <a:r>
              <a:rPr lang="ru-RU" sz="3200" i="1" dirty="0" smtClean="0">
                <a:latin typeface="Times New Roman" pitchFamily="18" charset="0"/>
                <a:cs typeface="Times New Roman" pitchFamily="18" charset="0"/>
              </a:rPr>
              <a:t>Изучение</a:t>
            </a:r>
            <a:r>
              <a:rPr lang="ru-RU" sz="3200" i="1" dirty="0" smtClean="0"/>
              <a:t> </a:t>
            </a:r>
            <a:r>
              <a:rPr lang="ru-RU" sz="3200" i="1" dirty="0" smtClean="0">
                <a:latin typeface="Times New Roman" pitchFamily="18" charset="0"/>
                <a:cs typeface="Times New Roman" pitchFamily="18" charset="0"/>
              </a:rPr>
              <a:t>подземных</a:t>
            </a:r>
            <a:r>
              <a:rPr lang="ru-RU" sz="3200" i="1" dirty="0" smtClean="0"/>
              <a:t> </a:t>
            </a:r>
            <a:r>
              <a:rPr lang="ru-RU" sz="3200" i="1" dirty="0" smtClean="0">
                <a:latin typeface="Times New Roman" pitchFamily="18" charset="0"/>
                <a:cs typeface="Times New Roman" pitchFamily="18" charset="0"/>
              </a:rPr>
              <a:t>вод в настоящее время</a:t>
            </a:r>
            <a:endParaRPr lang="ru-RU" sz="3200" i="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a:p>
        </p:txBody>
      </p:sp>
      <p:graphicFrame>
        <p:nvGraphicFramePr>
          <p:cNvPr id="4" name="Таблица 3"/>
          <p:cNvGraphicFramePr>
            <a:graphicFrameLocks noGrp="1"/>
          </p:cNvGraphicFramePr>
          <p:nvPr/>
        </p:nvGraphicFramePr>
        <p:xfrm>
          <a:off x="142875" y="500063"/>
          <a:ext cx="8858313" cy="6126480"/>
        </p:xfrm>
        <a:graphic>
          <a:graphicData uri="http://schemas.openxmlformats.org/drawingml/2006/table">
            <a:tbl>
              <a:tblPr firstRow="1" bandRow="1">
                <a:tableStyleId>{5C22544A-7EE6-4342-B048-85BDC9FD1C3A}</a:tableStyleId>
              </a:tblPr>
              <a:tblGrid>
                <a:gridCol w="1000133"/>
                <a:gridCol w="3643338"/>
                <a:gridCol w="2714643"/>
                <a:gridCol w="1500199"/>
              </a:tblGrid>
              <a:tr h="645983">
                <a:tc>
                  <a:txBody>
                    <a:bodyPr/>
                    <a:lstStyle/>
                    <a:p>
                      <a:pPr algn="ctr"/>
                      <a:r>
                        <a:rPr lang="ru-RU" sz="1800" dirty="0" smtClean="0">
                          <a:latin typeface="Times New Roman" pitchFamily="18" charset="0"/>
                          <a:cs typeface="Times New Roman" pitchFamily="18" charset="0"/>
                        </a:rPr>
                        <a:t>Период </a:t>
                      </a:r>
                    </a:p>
                    <a:p>
                      <a:pPr algn="ctr"/>
                      <a:r>
                        <a:rPr lang="ru-RU" sz="1800" dirty="0" smtClean="0">
                          <a:latin typeface="Times New Roman" pitchFamily="18" charset="0"/>
                          <a:cs typeface="Times New Roman" pitchFamily="18" charset="0"/>
                        </a:rPr>
                        <a:t>исследования</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Направление исследования</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Авторы</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Изучаемая территория</a:t>
                      </a:r>
                      <a:endParaRPr lang="ru-RU" sz="1800" dirty="0">
                        <a:latin typeface="Times New Roman" pitchFamily="18" charset="0"/>
                        <a:cs typeface="Times New Roman" pitchFamily="18" charset="0"/>
                      </a:endParaRPr>
                    </a:p>
                  </a:txBody>
                  <a:tcPr/>
                </a:tc>
              </a:tr>
              <a:tr h="1639804">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1990-е гг. – начало </a:t>
                      </a:r>
                      <a:r>
                        <a:rPr lang="en-US" sz="1800" dirty="0" smtClean="0">
                          <a:latin typeface="Times New Roman" pitchFamily="18" charset="0"/>
                          <a:cs typeface="Times New Roman" pitchFamily="18" charset="0"/>
                        </a:rPr>
                        <a:t>XXI</a:t>
                      </a:r>
                      <a:r>
                        <a:rPr lang="ru-RU" sz="1800" dirty="0" smtClean="0">
                          <a:latin typeface="Times New Roman" pitchFamily="18" charset="0"/>
                          <a:cs typeface="Times New Roman" pitchFamily="18" charset="0"/>
                        </a:rPr>
                        <a:t> в.</a:t>
                      </a:r>
                    </a:p>
                    <a:p>
                      <a:pPr algn="ctr"/>
                      <a:endParaRPr lang="ru-RU" sz="1800" dirty="0">
                        <a:latin typeface="Times New Roman" pitchFamily="18" charset="0"/>
                        <a:cs typeface="Times New Roman" pitchFamily="18" charset="0"/>
                      </a:endParaRPr>
                    </a:p>
                  </a:txBody>
                  <a:tcPr/>
                </a:tc>
                <a:tc>
                  <a:txBody>
                    <a:bodyPr/>
                    <a:lstStyle/>
                    <a:p>
                      <a:pPr algn="just"/>
                      <a:r>
                        <a:rPr lang="ru-RU" sz="1800" dirty="0" smtClean="0">
                          <a:latin typeface="Times New Roman" pitchFamily="18" charset="0"/>
                          <a:cs typeface="Times New Roman" pitchFamily="18" charset="0"/>
                        </a:rPr>
                        <a:t>Расширение исследований </a:t>
                      </a:r>
                      <a:r>
                        <a:rPr lang="en-US" sz="1800" kern="1200" dirty="0" smtClean="0">
                          <a:latin typeface="Times New Roman" pitchFamily="18" charset="0"/>
                          <a:cs typeface="Times New Roman" pitchFamily="18" charset="0"/>
                        </a:rPr>
                        <a:t>по изучению режимов подземных вод в естественных и нарушенных </a:t>
                      </a:r>
                      <a:r>
                        <a:rPr lang="en-US" sz="1800" kern="1200" dirty="0" err="1" smtClean="0">
                          <a:latin typeface="Times New Roman" pitchFamily="18" charset="0"/>
                          <a:cs typeface="Times New Roman" pitchFamily="18" charset="0"/>
                        </a:rPr>
                        <a:t>антропогенным</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воздействием</a:t>
                      </a:r>
                      <a:r>
                        <a:rPr lang="en-US" sz="1800" kern="1200" dirty="0" smtClean="0">
                          <a:latin typeface="Times New Roman" pitchFamily="18" charset="0"/>
                          <a:cs typeface="Times New Roman" pitchFamily="18" charset="0"/>
                        </a:rPr>
                        <a:t> </a:t>
                      </a:r>
                      <a:r>
                        <a:rPr lang="en-US" sz="1800" kern="1200" dirty="0" smtClean="0">
                          <a:latin typeface="Times New Roman" pitchFamily="18" charset="0"/>
                          <a:cs typeface="Times New Roman" pitchFamily="18" charset="0"/>
                        </a:rPr>
                        <a:t>условиях</a:t>
                      </a:r>
                      <a:endParaRPr lang="ru-RU" sz="1800" dirty="0">
                        <a:latin typeface="Times New Roman" pitchFamily="18" charset="0"/>
                        <a:cs typeface="Times New Roman" pitchFamily="18" charset="0"/>
                      </a:endParaRPr>
                    </a:p>
                  </a:txBody>
                  <a:tcPr/>
                </a:tc>
                <a:tc>
                  <a:txBody>
                    <a:bodyPr/>
                    <a:lstStyle/>
                    <a:p>
                      <a:pPr algn="l"/>
                      <a:r>
                        <a:rPr lang="en-US" sz="1800" kern="1200" dirty="0" smtClean="0">
                          <a:latin typeface="Times New Roman" pitchFamily="18" charset="0"/>
                          <a:cs typeface="Times New Roman" pitchFamily="18" charset="0"/>
                        </a:rPr>
                        <a:t>А.В. Кудельский,</a:t>
                      </a:r>
                      <a:r>
                        <a:rPr lang="ru-RU" sz="1800" kern="1200" dirty="0" smtClean="0">
                          <a:latin typeface="Times New Roman" pitchFamily="18" charset="0"/>
                          <a:cs typeface="Times New Roman" pitchFamily="18" charset="0"/>
                        </a:rPr>
                        <a:t> </a:t>
                      </a:r>
                      <a:r>
                        <a:rPr lang="en-US" sz="1800" kern="1200" dirty="0" smtClean="0">
                          <a:latin typeface="Times New Roman" pitchFamily="18" charset="0"/>
                          <a:cs typeface="Times New Roman" pitchFamily="18" charset="0"/>
                        </a:rPr>
                        <a:t>М.Ю. </a:t>
                      </a:r>
                      <a:r>
                        <a:rPr lang="ru-RU" sz="1800" kern="1200" noProof="0" dirty="0" smtClean="0">
                          <a:latin typeface="Times New Roman" pitchFamily="18" charset="0"/>
                          <a:cs typeface="Times New Roman" pitchFamily="18" charset="0"/>
                        </a:rPr>
                        <a:t>Калинин</a:t>
                      </a:r>
                      <a:r>
                        <a:rPr lang="en-US" sz="1800" kern="1200" dirty="0" smtClean="0">
                          <a:latin typeface="Times New Roman" pitchFamily="18" charset="0"/>
                          <a:cs typeface="Times New Roman" pitchFamily="18" charset="0"/>
                        </a:rPr>
                        <a:t>, В.Г. Жогло, М.Г. Ясовеев, В.И. Пашкевич, А.А. </a:t>
                      </a:r>
                      <a:r>
                        <a:rPr lang="ru-RU" sz="1800" kern="1200" noProof="0" dirty="0" smtClean="0">
                          <a:latin typeface="Times New Roman" pitchFamily="18" charset="0"/>
                          <a:cs typeface="Times New Roman" pitchFamily="18" charset="0"/>
                        </a:rPr>
                        <a:t>Федяев</a:t>
                      </a:r>
                      <a:r>
                        <a:rPr lang="en-US" sz="1800" kern="1200" dirty="0" smtClean="0">
                          <a:latin typeface="Times New Roman" pitchFamily="18" charset="0"/>
                          <a:cs typeface="Times New Roman" pitchFamily="18" charset="0"/>
                        </a:rPr>
                        <a:t>, В.С. </a:t>
                      </a:r>
                      <a:r>
                        <a:rPr lang="ru-RU" sz="1800" kern="1200" noProof="0" dirty="0" smtClean="0">
                          <a:latin typeface="Times New Roman" pitchFamily="18" charset="0"/>
                          <a:cs typeface="Times New Roman" pitchFamily="18" charset="0"/>
                        </a:rPr>
                        <a:t>Усенко</a:t>
                      </a:r>
                      <a:r>
                        <a:rPr lang="en-US" sz="1800" kern="1200" dirty="0" smtClean="0">
                          <a:latin typeface="Times New Roman" pitchFamily="18" charset="0"/>
                          <a:cs typeface="Times New Roman" pitchFamily="18" charset="0"/>
                        </a:rPr>
                        <a:t>, М.М. Черепанский, </a:t>
                      </a:r>
                      <a:r>
                        <a:rPr lang="ru-RU" sz="1800" kern="1200" dirty="0" smtClean="0">
                          <a:latin typeface="Times New Roman" pitchFamily="18" charset="0"/>
                          <a:cs typeface="Times New Roman" pitchFamily="18" charset="0"/>
                        </a:rPr>
                        <a:t>В.И. </a:t>
                      </a:r>
                      <a:r>
                        <a:rPr lang="ru-RU" sz="1800" kern="1200" noProof="0" dirty="0" smtClean="0">
                          <a:latin typeface="Times New Roman" pitchFamily="18" charset="0"/>
                          <a:cs typeface="Times New Roman" pitchFamily="18" charset="0"/>
                        </a:rPr>
                        <a:t>Агафо</a:t>
                      </a:r>
                      <a:r>
                        <a:rPr lang="ru-RU" sz="1800" kern="1200" dirty="0" smtClean="0">
                          <a:latin typeface="Times New Roman" pitchFamily="18" charset="0"/>
                          <a:cs typeface="Times New Roman" pitchFamily="18" charset="0"/>
                        </a:rPr>
                        <a:t>-</a:t>
                      </a:r>
                      <a:r>
                        <a:rPr lang="ru-RU" sz="1800" kern="1200" noProof="0" dirty="0" smtClean="0">
                          <a:latin typeface="Times New Roman" pitchFamily="18" charset="0"/>
                          <a:cs typeface="Times New Roman" pitchFamily="18" charset="0"/>
                        </a:rPr>
                        <a:t>нов</a:t>
                      </a:r>
                      <a:r>
                        <a:rPr lang="en-US" sz="1800" kern="1200" dirty="0" smtClean="0">
                          <a:latin typeface="Times New Roman" pitchFamily="18" charset="0"/>
                          <a:cs typeface="Times New Roman" pitchFamily="18" charset="0"/>
                        </a:rPr>
                        <a:t>, Ж.А. </a:t>
                      </a:r>
                      <a:r>
                        <a:rPr lang="ru-RU" sz="1800" kern="1200" noProof="0" dirty="0" smtClean="0">
                          <a:latin typeface="Times New Roman" pitchFamily="18" charset="0"/>
                          <a:cs typeface="Times New Roman" pitchFamily="18" charset="0"/>
                        </a:rPr>
                        <a:t>Герасимова</a:t>
                      </a:r>
                      <a:r>
                        <a:rPr lang="en-US" sz="1800" kern="1200" dirty="0" smtClean="0">
                          <a:latin typeface="Times New Roman" pitchFamily="18" charset="0"/>
                          <a:cs typeface="Times New Roman" pitchFamily="18" charset="0"/>
                        </a:rPr>
                        <a:t>, Г.А. </a:t>
                      </a:r>
                      <a:r>
                        <a:rPr lang="ru-RU" sz="1800" kern="1200" noProof="0" dirty="0" smtClean="0">
                          <a:latin typeface="Times New Roman" pitchFamily="18" charset="0"/>
                          <a:cs typeface="Times New Roman" pitchFamily="18" charset="0"/>
                        </a:rPr>
                        <a:t>Колпашников</a:t>
                      </a:r>
                      <a:r>
                        <a:rPr lang="en-US" sz="1800" kern="1200" dirty="0" smtClean="0">
                          <a:latin typeface="Times New Roman" pitchFamily="18" charset="0"/>
                          <a:cs typeface="Times New Roman" pitchFamily="18" charset="0"/>
                        </a:rPr>
                        <a:t>, В.В. </a:t>
                      </a:r>
                      <a:r>
                        <a:rPr lang="ru-RU" sz="1800" kern="1200" noProof="0" dirty="0" smtClean="0">
                          <a:latin typeface="Times New Roman" pitchFamily="18" charset="0"/>
                          <a:cs typeface="Times New Roman" pitchFamily="18" charset="0"/>
                        </a:rPr>
                        <a:t>Коцур</a:t>
                      </a:r>
                      <a:r>
                        <a:rPr lang="en-US" sz="1800" kern="1200" dirty="0" smtClean="0">
                          <a:latin typeface="Times New Roman" pitchFamily="18" charset="0"/>
                          <a:cs typeface="Times New Roman" pitchFamily="18" charset="0"/>
                        </a:rPr>
                        <a:t>, М.А. </a:t>
                      </a:r>
                      <a:r>
                        <a:rPr lang="ru-RU" sz="1800" kern="1200" noProof="0" dirty="0" smtClean="0">
                          <a:latin typeface="Times New Roman" pitchFamily="18" charset="0"/>
                          <a:cs typeface="Times New Roman" pitchFamily="18" charset="0"/>
                        </a:rPr>
                        <a:t>Писарик</a:t>
                      </a:r>
                      <a:r>
                        <a:rPr lang="en-US" sz="1800" kern="1200" dirty="0" smtClean="0">
                          <a:latin typeface="Times New Roman" pitchFamily="18" charset="0"/>
                          <a:cs typeface="Times New Roman" pitchFamily="18" charset="0"/>
                        </a:rPr>
                        <a:t>, В.П. </a:t>
                      </a:r>
                      <a:r>
                        <a:rPr lang="ru-RU" sz="1800" kern="1200" noProof="0" dirty="0" smtClean="0">
                          <a:latin typeface="Times New Roman" pitchFamily="18" charset="0"/>
                          <a:cs typeface="Times New Roman" pitchFamily="18" charset="0"/>
                        </a:rPr>
                        <a:t>Музыкин</a:t>
                      </a:r>
                      <a:r>
                        <a:rPr lang="en-US" sz="1800" kern="1200" dirty="0" smtClean="0">
                          <a:latin typeface="Times New Roman" pitchFamily="18" charset="0"/>
                          <a:cs typeface="Times New Roman" pitchFamily="18" charset="0"/>
                        </a:rPr>
                        <a:t> и др.</a:t>
                      </a:r>
                      <a:endParaRPr lang="ru-RU" sz="1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Беларусь, промышлен-ные районы, централь-ная и восточная части Гомельской области</a:t>
                      </a:r>
                    </a:p>
                    <a:p>
                      <a:endParaRPr lang="ru-RU" sz="1800" dirty="0">
                        <a:latin typeface="Times New Roman" pitchFamily="18" charset="0"/>
                        <a:cs typeface="Times New Roman" pitchFamily="18" charset="0"/>
                      </a:endParaRPr>
                    </a:p>
                  </a:txBody>
                  <a:tcPr/>
                </a:tc>
              </a:tr>
              <a:tr h="697403">
                <a:tc vMerge="1">
                  <a:txBody>
                    <a:bodyPr/>
                    <a:lstStyle/>
                    <a:p>
                      <a:pPr algn="ctr"/>
                      <a:endParaRPr lang="ru-RU" sz="1000" dirty="0">
                        <a:latin typeface="Times New Roman" pitchFamily="18" charset="0"/>
                        <a:cs typeface="Times New Roman" pitchFamily="18" charset="0"/>
                      </a:endParaRPr>
                    </a:p>
                  </a:txBody>
                  <a:tcPr/>
                </a:tc>
                <a:tc>
                  <a:txBody>
                    <a:bodyPr/>
                    <a:lstStyle/>
                    <a:p>
                      <a:pPr algn="l"/>
                      <a:r>
                        <a:rPr lang="ru-RU" sz="1800" kern="1200" dirty="0" smtClean="0">
                          <a:latin typeface="Times New Roman" pitchFamily="18" charset="0"/>
                          <a:cs typeface="Times New Roman" pitchFamily="18" charset="0"/>
                        </a:rPr>
                        <a:t>Оценка </a:t>
                      </a:r>
                      <a:r>
                        <a:rPr lang="en-US" sz="1800" kern="1200" dirty="0" smtClean="0">
                          <a:latin typeface="Times New Roman" pitchFamily="18" charset="0"/>
                          <a:cs typeface="Times New Roman" pitchFamily="18" charset="0"/>
                        </a:rPr>
                        <a:t>содержани</a:t>
                      </a:r>
                      <a:r>
                        <a:rPr lang="ru-RU" sz="1800" kern="1200" dirty="0" smtClean="0">
                          <a:latin typeface="Times New Roman" pitchFamily="18" charset="0"/>
                          <a:cs typeface="Times New Roman" pitchFamily="18" charset="0"/>
                        </a:rPr>
                        <a:t>я</a:t>
                      </a:r>
                      <a:r>
                        <a:rPr lang="en-US" sz="1800" kern="1200" dirty="0" smtClean="0">
                          <a:latin typeface="Times New Roman" pitchFamily="18" charset="0"/>
                          <a:cs typeface="Times New Roman" pitchFamily="18" charset="0"/>
                        </a:rPr>
                        <a:t> и закономерност</a:t>
                      </a:r>
                      <a:r>
                        <a:rPr lang="ru-RU" sz="1800" kern="1200" dirty="0" smtClean="0">
                          <a:latin typeface="Times New Roman" pitchFamily="18" charset="0"/>
                          <a:cs typeface="Times New Roman" pitchFamily="18" charset="0"/>
                        </a:rPr>
                        <a:t>ей</a:t>
                      </a:r>
                      <a:r>
                        <a:rPr lang="en-US" sz="1800" kern="1200" dirty="0" smtClean="0">
                          <a:latin typeface="Times New Roman" pitchFamily="18" charset="0"/>
                          <a:cs typeface="Times New Roman" pitchFamily="18" charset="0"/>
                        </a:rPr>
                        <a:t> распределения в </a:t>
                      </a:r>
                      <a:r>
                        <a:rPr lang="ru-RU" sz="1800" kern="1200" dirty="0" smtClean="0">
                          <a:latin typeface="Times New Roman" pitchFamily="18" charset="0"/>
                          <a:cs typeface="Times New Roman" pitchFamily="18" charset="0"/>
                        </a:rPr>
                        <a:t>подземных водах</a:t>
                      </a:r>
                      <a:r>
                        <a:rPr lang="en-US" sz="1800" kern="1200" dirty="0" smtClean="0">
                          <a:latin typeface="Times New Roman" pitchFamily="18" charset="0"/>
                          <a:cs typeface="Times New Roman" pitchFamily="18" charset="0"/>
                        </a:rPr>
                        <a:t> микрокомпонентов</a:t>
                      </a:r>
                      <a:endParaRPr lang="ru-RU" sz="1800" dirty="0">
                        <a:latin typeface="Times New Roman" pitchFamily="18" charset="0"/>
                        <a:cs typeface="Times New Roman" pitchFamily="18" charset="0"/>
                      </a:endParaRPr>
                    </a:p>
                  </a:txBody>
                  <a:tcPr/>
                </a:tc>
                <a:tc>
                  <a:txBody>
                    <a:bodyPr/>
                    <a:lstStyle/>
                    <a:p>
                      <a:r>
                        <a:rPr lang="en-US" sz="1800" kern="1200" dirty="0" smtClean="0">
                          <a:latin typeface="Times New Roman" pitchFamily="18" charset="0"/>
                          <a:cs typeface="Times New Roman" pitchFamily="18" charset="0"/>
                        </a:rPr>
                        <a:t>В.А. Кузнецов, Н.Н. Петухова, М.П. Оношко, Л.М. Фоменко</a:t>
                      </a:r>
                      <a:r>
                        <a:rPr lang="ru-RU" sz="1800" kern="1200" dirty="0" smtClean="0">
                          <a:latin typeface="Times New Roman" pitchFamily="18" charset="0"/>
                          <a:cs typeface="Times New Roman" pitchFamily="18" charset="0"/>
                        </a:rPr>
                        <a:t> и др.</a:t>
                      </a:r>
                      <a:endParaRPr lang="ru-RU" sz="1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Беларусь, Припятское Полесье</a:t>
                      </a:r>
                      <a:endParaRPr lang="ru-RU" sz="1800" dirty="0">
                        <a:latin typeface="Times New Roman" pitchFamily="18" charset="0"/>
                        <a:cs typeface="Times New Roman" pitchFamily="18" charset="0"/>
                      </a:endParaRPr>
                    </a:p>
                  </a:txBody>
                  <a:tcPr/>
                </a:tc>
              </a:tr>
              <a:tr h="731565">
                <a:tc vMerge="1">
                  <a:txBody>
                    <a:bodyPr/>
                    <a:lstStyle/>
                    <a:p>
                      <a:pPr algn="ctr"/>
                      <a:endParaRPr lang="ru-RU" sz="1000" dirty="0">
                        <a:latin typeface="Times New Roman" pitchFamily="18" charset="0"/>
                        <a:cs typeface="Times New Roman" pitchFamily="18" charset="0"/>
                      </a:endParaRPr>
                    </a:p>
                  </a:txBody>
                  <a:tcPr/>
                </a:tc>
                <a:tc>
                  <a:txBody>
                    <a:bodyPr/>
                    <a:lstStyle/>
                    <a:p>
                      <a:r>
                        <a:rPr lang="ru-RU" sz="1800" kern="1200" dirty="0" smtClean="0">
                          <a:latin typeface="Times New Roman" pitchFamily="18" charset="0"/>
                          <a:cs typeface="Times New Roman" pitchFamily="18" charset="0"/>
                        </a:rPr>
                        <a:t>О</a:t>
                      </a:r>
                      <a:r>
                        <a:rPr lang="en-US" sz="1800" kern="1200" dirty="0" smtClean="0">
                          <a:latin typeface="Times New Roman" pitchFamily="18" charset="0"/>
                          <a:cs typeface="Times New Roman" pitchFamily="18" charset="0"/>
                        </a:rPr>
                        <a:t>ценк</a:t>
                      </a:r>
                      <a:r>
                        <a:rPr lang="ru-RU" sz="1800" kern="1200" dirty="0" smtClean="0">
                          <a:latin typeface="Times New Roman" pitchFamily="18" charset="0"/>
                          <a:cs typeface="Times New Roman" pitchFamily="18" charset="0"/>
                        </a:rPr>
                        <a:t>а</a:t>
                      </a:r>
                      <a:r>
                        <a:rPr lang="en-US" sz="1800" kern="1200" dirty="0" smtClean="0">
                          <a:latin typeface="Times New Roman" pitchFamily="18" charset="0"/>
                          <a:cs typeface="Times New Roman" pitchFamily="18" charset="0"/>
                        </a:rPr>
                        <a:t> ресурсов пресных подземных вод и обеспеченности ими на перспективу</a:t>
                      </a:r>
                      <a:endParaRPr lang="ru-RU" sz="1800" dirty="0">
                        <a:latin typeface="Times New Roman" pitchFamily="18" charset="0"/>
                        <a:cs typeface="Times New Roman" pitchFamily="18" charset="0"/>
                      </a:endParaRPr>
                    </a:p>
                  </a:txBody>
                  <a:tcPr/>
                </a:tc>
                <a:tc>
                  <a:txBody>
                    <a:bodyPr/>
                    <a:lstStyle/>
                    <a:p>
                      <a:r>
                        <a:rPr lang="en-US" sz="1800" kern="1200" dirty="0" smtClean="0">
                          <a:latin typeface="Times New Roman" pitchFamily="18" charset="0"/>
                          <a:cs typeface="Times New Roman" pitchFamily="18" charset="0"/>
                        </a:rPr>
                        <a:t>А.В. Кудельский,</a:t>
                      </a:r>
                      <a:r>
                        <a:rPr lang="ru-RU" sz="1800" kern="1200" dirty="0" smtClean="0">
                          <a:latin typeface="Times New Roman" pitchFamily="18" charset="0"/>
                          <a:cs typeface="Times New Roman" pitchFamily="18" charset="0"/>
                        </a:rPr>
                        <a:t> </a:t>
                      </a:r>
                      <a:r>
                        <a:rPr lang="en-US" sz="1800" kern="1200" dirty="0" smtClean="0">
                          <a:latin typeface="Times New Roman" pitchFamily="18" charset="0"/>
                          <a:cs typeface="Times New Roman" pitchFamily="18" charset="0"/>
                        </a:rPr>
                        <a:t>В.И. Пашкевич, К.А. </a:t>
                      </a:r>
                      <a:r>
                        <a:rPr lang="ru-RU" sz="1800" kern="1200" noProof="0" dirty="0" smtClean="0">
                          <a:latin typeface="Times New Roman" pitchFamily="18" charset="0"/>
                          <a:cs typeface="Times New Roman" pitchFamily="18" charset="0"/>
                        </a:rPr>
                        <a:t>Курило</a:t>
                      </a:r>
                      <a:r>
                        <a:rPr lang="ru-RU" sz="1800" kern="1200" dirty="0" smtClean="0">
                          <a:latin typeface="Times New Roman" pitchFamily="18" charset="0"/>
                          <a:cs typeface="Times New Roman" pitchFamily="18" charset="0"/>
                        </a:rPr>
                        <a:t>,</a:t>
                      </a:r>
                      <a:r>
                        <a:rPr lang="en-US" sz="1800" kern="1200" dirty="0" smtClean="0">
                          <a:latin typeface="Times New Roman" pitchFamily="18" charset="0"/>
                          <a:cs typeface="Times New Roman" pitchFamily="18" charset="0"/>
                        </a:rPr>
                        <a:t> М.Г. Ясовеев, В.Г. Жогло </a:t>
                      </a:r>
                      <a:endParaRPr lang="ru-RU" sz="1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Беларусь, Гомельская область</a:t>
                      </a:r>
                      <a:endParaRPr lang="ru-RU" sz="1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Autofit/>
          </a:bodyPr>
          <a:lstStyle/>
          <a:p>
            <a:r>
              <a:rPr lang="ru-RU" sz="3200" b="1" i="1" dirty="0" smtClean="0">
                <a:latin typeface="Times New Roman" pitchFamily="18" charset="0"/>
                <a:cs typeface="Times New Roman" pitchFamily="18" charset="0"/>
              </a:rPr>
              <a:t>Водные ресурсы Беларуси</a:t>
            </a:r>
            <a:endParaRPr lang="ru-RU" sz="32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6072206"/>
            <a:ext cx="8229600" cy="411147"/>
          </a:xfrm>
        </p:spPr>
        <p:txBody>
          <a:bodyPr>
            <a:normAutofit fontScale="25000" lnSpcReduction="20000"/>
          </a:bodyPr>
          <a:lstStyle/>
          <a:p>
            <a:pPr algn="ctr">
              <a:buNone/>
            </a:pPr>
            <a:r>
              <a:rPr lang="ru-RU" sz="12800" b="1" dirty="0" smtClean="0">
                <a:latin typeface="Times New Roman" pitchFamily="18" charset="0"/>
                <a:cs typeface="Times New Roman" pitchFamily="18" charset="0"/>
              </a:rPr>
              <a:t>Основные реки Беларуси</a:t>
            </a:r>
            <a:endParaRPr lang="ru-RU" sz="12800" dirty="0" smtClean="0">
              <a:latin typeface="Times New Roman" pitchFamily="18" charset="0"/>
              <a:cs typeface="Times New Roman" pitchFamily="18" charset="0"/>
            </a:endParaRPr>
          </a:p>
          <a:p>
            <a:r>
              <a:rPr lang="ru-RU" dirty="0" smtClean="0"/>
              <a:t/>
            </a:r>
            <a:br>
              <a:rPr lang="ru-RU" dirty="0" smtClean="0"/>
            </a:br>
            <a:endParaRPr lang="ru-RU" dirty="0"/>
          </a:p>
        </p:txBody>
      </p:sp>
      <p:pic>
        <p:nvPicPr>
          <p:cNvPr id="2051" name="Picture 3"/>
          <p:cNvPicPr>
            <a:picLocks noChangeAspect="1" noChangeArrowheads="1"/>
          </p:cNvPicPr>
          <p:nvPr/>
        </p:nvPicPr>
        <p:blipFill>
          <a:blip r:embed="rId3"/>
          <a:srcRect/>
          <a:stretch>
            <a:fillRect/>
          </a:stretch>
        </p:blipFill>
        <p:spPr bwMode="auto">
          <a:xfrm>
            <a:off x="1000100" y="857232"/>
            <a:ext cx="6729773" cy="51435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Ресурсы речного стока рек</a:t>
            </a:r>
            <a:endParaRPr lang="ru-RU" sz="3200" dirty="0">
              <a:latin typeface="Times New Roman" pitchFamily="18" charset="0"/>
              <a:cs typeface="Times New Roman" pitchFamily="18"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2104362" tIns="3002604" rIns="2718531"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Ресурсы речного стока</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3073" name="Picture 1"/>
          <p:cNvPicPr>
            <a:picLocks noChangeAspect="1" noChangeArrowheads="1"/>
          </p:cNvPicPr>
          <p:nvPr/>
        </p:nvPicPr>
        <p:blipFill>
          <a:blip r:embed="rId2"/>
          <a:srcRect/>
          <a:stretch>
            <a:fillRect/>
          </a:stretch>
        </p:blipFill>
        <p:spPr bwMode="auto">
          <a:xfrm>
            <a:off x="571472" y="2071678"/>
            <a:ext cx="7874724" cy="3643338"/>
          </a:xfrm>
          <a:prstGeom prst="rect">
            <a:avLst/>
          </a:prstGeom>
          <a:noFill/>
        </p:spPr>
      </p:pic>
      <p:sp>
        <p:nvSpPr>
          <p:cNvPr id="3075" name="Rectangle 3"/>
          <p:cNvSpPr>
            <a:spLocks noChangeArrowheads="1"/>
          </p:cNvSpPr>
          <p:nvPr/>
        </p:nvSpPr>
        <p:spPr bwMode="auto">
          <a:xfrm>
            <a:off x="0" y="3171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
            </a:r>
            <a:br>
              <a:rPr kumimoji="0" lang="ru-RU" sz="1200" b="0" i="0" u="none" strike="noStrike" cap="none" normalizeH="0" baseline="0" smtClean="0">
                <a:ln>
                  <a:noFill/>
                </a:ln>
                <a:solidFill>
                  <a:schemeClr val="tx1"/>
                </a:solidFill>
                <a:effectLst/>
                <a:latin typeface="Arial" pitchFamily="34" charset="0"/>
                <a:ea typeface="Times New Roman" pitchFamily="18" charset="0"/>
              </a:rPr>
            </a:b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30000"/>
          </a:blip>
          <a:srcRect/>
          <a:stretch>
            <a:fillRect/>
          </a:stretch>
        </p:blipFill>
        <p:spPr bwMode="auto">
          <a:xfrm>
            <a:off x="1" y="1"/>
            <a:ext cx="9143999"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a:bodyPr>
          <a:lstStyle/>
          <a:p>
            <a:pPr algn="l"/>
            <a:r>
              <a:rPr lang="ru-RU" sz="3200" b="1" dirty="0" smtClean="0">
                <a:latin typeface="Times New Roman" pitchFamily="18" charset="0"/>
                <a:cs typeface="Times New Roman" pitchFamily="18" charset="0"/>
              </a:rPr>
              <a:t>Вопросы</a:t>
            </a:r>
            <a:endParaRPr lang="ru-RU" sz="3200" b="1" dirty="0">
              <a:latin typeface="Times New Roman" pitchFamily="18" charset="0"/>
              <a:cs typeface="Times New Roman" pitchFamily="18" charset="0"/>
            </a:endParaRPr>
          </a:p>
        </p:txBody>
      </p:sp>
      <p:sp>
        <p:nvSpPr>
          <p:cNvPr id="5" name="Прямоугольник 4"/>
          <p:cNvSpPr/>
          <p:nvPr/>
        </p:nvSpPr>
        <p:spPr>
          <a:xfrm>
            <a:off x="571472" y="1285860"/>
            <a:ext cx="7572428" cy="2062103"/>
          </a:xfrm>
          <a:prstGeom prst="rect">
            <a:avLst/>
          </a:prstGeom>
        </p:spPr>
        <p:txBody>
          <a:bodyPr wrap="square">
            <a:spAutoFit/>
          </a:bodyPr>
          <a:lstStyle/>
          <a:p>
            <a:r>
              <a:rPr lang="en-US" sz="3200" dirty="0" smtClean="0">
                <a:latin typeface="Times New Roman" pitchFamily="18" charset="0"/>
                <a:cs typeface="Times New Roman" pitchFamily="18" charset="0"/>
              </a:rPr>
              <a:t>1</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История гидрологических и гидрографических исследований</a:t>
            </a:r>
            <a:r>
              <a:rPr lang="ru-RU" sz="3200" dirty="0" smtClean="0">
                <a:latin typeface="Times New Roman" pitchFamily="18" charset="0"/>
                <a:cs typeface="Times New Roman" pitchFamily="18" charset="0"/>
              </a:rPr>
              <a:t>.</a:t>
            </a:r>
          </a:p>
          <a:p>
            <a:endParaRPr lang="ru-RU" sz="3200" dirty="0">
              <a:latin typeface="Times New Roman" pitchFamily="18" charset="0"/>
              <a:cs typeface="Times New Roman" pitchFamily="18" charset="0"/>
            </a:endParaRPr>
          </a:p>
          <a:p>
            <a:r>
              <a:rPr lang="ru-RU" sz="3200" dirty="0">
                <a:latin typeface="Times New Roman" pitchFamily="18" charset="0"/>
                <a:cs typeface="Times New Roman" pitchFamily="18" charset="0"/>
              </a:rPr>
              <a:t>3. Водные ресурсы Беларуси.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200" dirty="0" smtClean="0">
                <a:latin typeface="Times New Roman" pitchFamily="18" charset="0"/>
                <a:cs typeface="Times New Roman" pitchFamily="18" charset="0"/>
              </a:rPr>
              <a:t>Динамика объемов речного стока</a:t>
            </a:r>
            <a:endParaRPr lang="ru-RU" sz="3200" dirty="0">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2"/>
          <a:srcRect b="12528"/>
          <a:stretch>
            <a:fillRect/>
          </a:stretch>
        </p:blipFill>
        <p:spPr bwMode="auto">
          <a:xfrm>
            <a:off x="1000100" y="1571612"/>
            <a:ext cx="6897314" cy="407196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idrograf"/>
          <p:cNvPicPr>
            <a:picLocks noChangeAspect="1" noChangeArrowheads="1"/>
          </p:cNvPicPr>
          <p:nvPr/>
        </p:nvPicPr>
        <p:blipFill>
          <a:blip r:embed="rId2"/>
          <a:srcRect/>
          <a:stretch>
            <a:fillRect/>
          </a:stretch>
        </p:blipFill>
        <p:spPr bwMode="auto">
          <a:xfrm>
            <a:off x="2000232" y="1694540"/>
            <a:ext cx="5000660" cy="4942782"/>
          </a:xfrm>
          <a:prstGeom prst="rect">
            <a:avLst/>
          </a:prstGeom>
          <a:noFill/>
          <a:ln w="38100" cmpd="thickThin">
            <a:solidFill>
              <a:srgbClr val="000000"/>
            </a:solidFill>
            <a:miter lim="800000"/>
            <a:headEnd/>
            <a:tailEnd/>
          </a:ln>
        </p:spPr>
      </p:pic>
      <p:sp>
        <p:nvSpPr>
          <p:cNvPr id="30723" name="Rectangle 3"/>
          <p:cNvSpPr>
            <a:spLocks noChangeArrowheads="1"/>
          </p:cNvSpPr>
          <p:nvPr/>
        </p:nvSpPr>
        <p:spPr bwMode="auto">
          <a:xfrm>
            <a:off x="214282" y="0"/>
            <a:ext cx="8477393"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Схема расположения крупнейших озерных групп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водохранилищ Беларуси</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Озерные группы: А.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Нарочанская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Браславская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Ушачская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Водохранилища с объемом воды более 50 млн. м</a:t>
            </a:r>
            <a:r>
              <a:rPr kumimoji="0" lang="ru-RU"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Селявское, 2.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Лукомское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Лепельское,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Езерищенское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 Дружба Народов, 6.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Освейское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7.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Хоробровка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8.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Браславское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9.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Вилейское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Чигиринское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11. Заславское, 12.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Светлогорское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13. Селец, 14. Погост,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15.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Солигорское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16. Краснослободское, 17.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Локтыши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428596" y="714356"/>
            <a:ext cx="8222676" cy="442915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t="1724"/>
          <a:stretch>
            <a:fillRect/>
          </a:stretch>
        </p:blipFill>
        <p:spPr bwMode="auto">
          <a:xfrm>
            <a:off x="203290" y="857232"/>
            <a:ext cx="8651316" cy="407196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678440" y="642918"/>
            <a:ext cx="7652274" cy="5072098"/>
          </a:xfrm>
          <a:prstGeom prst="rect">
            <a:avLst/>
          </a:prstGeom>
          <a:noFill/>
          <a:ln w="9525">
            <a:noFill/>
            <a:miter lim="800000"/>
            <a:headEnd/>
            <a:tailEnd/>
          </a:ln>
        </p:spPr>
      </p:pic>
      <p:sp>
        <p:nvSpPr>
          <p:cNvPr id="5" name="Прямоугольник 4"/>
          <p:cNvSpPr/>
          <p:nvPr/>
        </p:nvSpPr>
        <p:spPr>
          <a:xfrm>
            <a:off x="1785918" y="4857760"/>
            <a:ext cx="857256"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42844" y="571480"/>
            <a:ext cx="8826826" cy="471490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t="3850"/>
          <a:stretch>
            <a:fillRect/>
          </a:stretch>
        </p:blipFill>
        <p:spPr bwMode="auto">
          <a:xfrm>
            <a:off x="500034" y="571480"/>
            <a:ext cx="8176984" cy="485778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714348" y="500042"/>
            <a:ext cx="7340793" cy="5286412"/>
          </a:xfrm>
          <a:prstGeom prst="rect">
            <a:avLst/>
          </a:prstGeom>
          <a:noFill/>
          <a:ln w="9525">
            <a:noFill/>
            <a:miter lim="800000"/>
            <a:headEnd/>
            <a:tailEnd/>
          </a:ln>
        </p:spPr>
      </p:pic>
      <p:sp>
        <p:nvSpPr>
          <p:cNvPr id="5" name="Прямоугольник 4"/>
          <p:cNvSpPr/>
          <p:nvPr/>
        </p:nvSpPr>
        <p:spPr>
          <a:xfrm>
            <a:off x="928662" y="4786322"/>
            <a:ext cx="1143008"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642910" y="785794"/>
            <a:ext cx="7975303" cy="207170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500166" y="928670"/>
            <a:ext cx="6119788" cy="5000660"/>
          </a:xfrm>
          <a:prstGeom prst="rect">
            <a:avLst/>
          </a:prstGeom>
          <a:noFill/>
          <a:ln w="9525">
            <a:noFill/>
            <a:miter lim="800000"/>
            <a:headEnd/>
            <a:tailEnd/>
          </a:ln>
        </p:spPr>
      </p:pic>
      <p:sp>
        <p:nvSpPr>
          <p:cNvPr id="6" name="Прямоугольник 5"/>
          <p:cNvSpPr/>
          <p:nvPr/>
        </p:nvSpPr>
        <p:spPr>
          <a:xfrm>
            <a:off x="1500166" y="4786322"/>
            <a:ext cx="92869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3200" b="1" i="1" dirty="0" smtClean="0">
                <a:latin typeface="Times New Roman" pitchFamily="18" charset="0"/>
                <a:cs typeface="Times New Roman" pitchFamily="18" charset="0"/>
              </a:rPr>
              <a:t>Изучение рек Беларуси</a:t>
            </a:r>
            <a:endParaRPr lang="ru-RU" sz="3200" b="1" i="1"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457200" y="857250"/>
          <a:ext cx="8229600" cy="5483552"/>
        </p:xfrm>
        <a:graphic>
          <a:graphicData uri="http://schemas.openxmlformats.org/drawingml/2006/table">
            <a:tbl>
              <a:tblPr firstRow="1" bandRow="1">
                <a:tableStyleId>{5C22544A-7EE6-4342-B048-85BDC9FD1C3A}</a:tableStyleId>
              </a:tblPr>
              <a:tblGrid>
                <a:gridCol w="1400156"/>
                <a:gridCol w="4086244"/>
                <a:gridCol w="2743200"/>
              </a:tblGrid>
              <a:tr h="370840">
                <a:tc>
                  <a:txBody>
                    <a:bodyPr/>
                    <a:lstStyle/>
                    <a:p>
                      <a:pPr algn="ctr"/>
                      <a:r>
                        <a:rPr lang="ru-RU" sz="1800" dirty="0" smtClean="0">
                          <a:latin typeface="Times New Roman" pitchFamily="18" charset="0"/>
                          <a:cs typeface="Times New Roman" pitchFamily="18" charset="0"/>
                        </a:rPr>
                        <a:t>Период</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Достижения</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Источник, автор</a:t>
                      </a:r>
                      <a:endParaRPr lang="ru-RU" sz="1800" dirty="0">
                        <a:latin typeface="Times New Roman" pitchFamily="18" charset="0"/>
                        <a:cs typeface="Times New Roman" pitchFamily="18" charset="0"/>
                      </a:endParaRPr>
                    </a:p>
                  </a:txBody>
                  <a:tcPr/>
                </a:tc>
              </a:tr>
              <a:tr h="370840">
                <a:tc>
                  <a:txBody>
                    <a:bodyPr/>
                    <a:lstStyle/>
                    <a:p>
                      <a:pPr algn="ctr"/>
                      <a:r>
                        <a:rPr lang="en-US" sz="1600" dirty="0" smtClean="0">
                          <a:latin typeface="Times New Roman" pitchFamily="18" charset="0"/>
                          <a:cs typeface="Times New Roman" pitchFamily="18" charset="0"/>
                        </a:rPr>
                        <a:t>XI-XII</a:t>
                      </a:r>
                      <a:r>
                        <a:rPr lang="en-US" sz="1600" baseline="0" dirty="0" smtClean="0">
                          <a:latin typeface="Times New Roman" pitchFamily="18" charset="0"/>
                          <a:cs typeface="Times New Roman" pitchFamily="18" charset="0"/>
                        </a:rPr>
                        <a:t> </a:t>
                      </a:r>
                      <a:r>
                        <a:rPr lang="ru-RU" sz="1600" baseline="0" dirty="0" smtClean="0">
                          <a:latin typeface="Times New Roman" pitchFamily="18" charset="0"/>
                          <a:cs typeface="Times New Roman" pitchFamily="18" charset="0"/>
                        </a:rPr>
                        <a:t>вв.</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Первые сведения о реках Беларуси</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Белорусские</a:t>
                      </a:r>
                      <a:r>
                        <a:rPr lang="ru-RU" sz="1600" baseline="0" dirty="0" smtClean="0">
                          <a:latin typeface="Times New Roman" pitchFamily="18" charset="0"/>
                          <a:cs typeface="Times New Roman" pitchFamily="18" charset="0"/>
                        </a:rPr>
                        <a:t> и польские хроники о природе края</a:t>
                      </a:r>
                      <a:endParaRPr lang="ru-RU" sz="1600" dirty="0">
                        <a:latin typeface="Times New Roman" pitchFamily="18" charset="0"/>
                        <a:cs typeface="Times New Roman" pitchFamily="18" charset="0"/>
                      </a:endParaRPr>
                    </a:p>
                  </a:txBody>
                  <a:tcPr/>
                </a:tc>
              </a:tr>
              <a:tr h="370840">
                <a:tc>
                  <a:txBody>
                    <a:bodyPr/>
                    <a:lstStyle/>
                    <a:p>
                      <a:pPr algn="ctr"/>
                      <a:r>
                        <a:rPr lang="ru-RU" sz="1600" dirty="0" smtClean="0">
                          <a:latin typeface="Times New Roman" pitchFamily="18" charset="0"/>
                          <a:cs typeface="Times New Roman" pitchFamily="18" charset="0"/>
                        </a:rPr>
                        <a:t>1627 г.</a:t>
                      </a:r>
                      <a:endParaRPr lang="ru-RU" sz="1600" dirty="0">
                        <a:latin typeface="Times New Roman" pitchFamily="18" charset="0"/>
                        <a:cs typeface="Times New Roman" pitchFamily="18" charset="0"/>
                      </a:endParaRPr>
                    </a:p>
                  </a:txBody>
                  <a:tcPr/>
                </a:tc>
                <a:tc>
                  <a:txBody>
                    <a:bodyPr/>
                    <a:lstStyle/>
                    <a:p>
                      <a:pPr algn="just"/>
                      <a:r>
                        <a:rPr lang="ru-RU" sz="1600" kern="1200" dirty="0" smtClean="0">
                          <a:solidFill>
                            <a:schemeClr val="dk1"/>
                          </a:solidFill>
                          <a:latin typeface="Times New Roman" pitchFamily="18" charset="0"/>
                          <a:ea typeface="+mn-ea"/>
                          <a:cs typeface="Times New Roman" pitchFamily="18" charset="0"/>
                        </a:rPr>
                        <a:t>Обобщены материалы по гидрологии восточной и северо-восточной части республики. </a:t>
                      </a:r>
                    </a:p>
                    <a:p>
                      <a:pPr algn="just"/>
                      <a:r>
                        <a:rPr lang="ru-RU" sz="1600" kern="1200" dirty="0" smtClean="0">
                          <a:solidFill>
                            <a:schemeClr val="dk1"/>
                          </a:solidFill>
                          <a:latin typeface="Times New Roman" pitchFamily="18" charset="0"/>
                          <a:ea typeface="+mn-ea"/>
                          <a:cs typeface="Times New Roman" pitchFamily="18" charset="0"/>
                        </a:rPr>
                        <a:t>Систематизированы сведения о гидрографии Западной</a:t>
                      </a:r>
                      <a:r>
                        <a:rPr lang="ru-RU" sz="1600" kern="1200" baseline="0" dirty="0" smtClean="0">
                          <a:solidFill>
                            <a:schemeClr val="dk1"/>
                          </a:solidFill>
                          <a:latin typeface="Times New Roman" pitchFamily="18" charset="0"/>
                          <a:ea typeface="+mn-ea"/>
                          <a:cs typeface="Times New Roman" pitchFamily="18" charset="0"/>
                        </a:rPr>
                        <a:t> Беларуси.</a:t>
                      </a:r>
                      <a:endParaRPr lang="ru-RU" sz="1600" kern="1200" dirty="0" smtClean="0">
                        <a:solidFill>
                          <a:schemeClr val="dk1"/>
                        </a:solidFill>
                        <a:latin typeface="Times New Roman" pitchFamily="18" charset="0"/>
                        <a:ea typeface="+mn-ea"/>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«Книга Большому</a:t>
                      </a:r>
                      <a:r>
                        <a:rPr lang="ru-RU" sz="1600" baseline="0" dirty="0" smtClean="0">
                          <a:latin typeface="Times New Roman" pitchFamily="18" charset="0"/>
                          <a:cs typeface="Times New Roman" pitchFamily="18" charset="0"/>
                        </a:rPr>
                        <a:t> Чертежу</a:t>
                      </a:r>
                      <a:r>
                        <a:rPr lang="ru-RU" sz="1600" dirty="0" smtClean="0">
                          <a:latin typeface="Times New Roman" pitchFamily="18" charset="0"/>
                          <a:cs typeface="Times New Roman" pitchFamily="18" charset="0"/>
                        </a:rPr>
                        <a:t>»</a:t>
                      </a:r>
                    </a:p>
                    <a:p>
                      <a:pPr algn="ctr"/>
                      <a:endParaRPr lang="ru-RU" sz="16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kern="1200" dirty="0" smtClean="0">
                        <a:solidFill>
                          <a:schemeClr val="dk1"/>
                        </a:solidFill>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latin typeface="Times New Roman" pitchFamily="18" charset="0"/>
                          <a:ea typeface="+mn-ea"/>
                          <a:cs typeface="Times New Roman" pitchFamily="18" charset="0"/>
                        </a:rPr>
                        <a:t>В</a:t>
                      </a:r>
                      <a:r>
                        <a:rPr lang="ru-RU" sz="1600" kern="1200" baseline="0" dirty="0" smtClean="0">
                          <a:solidFill>
                            <a:schemeClr val="dk1"/>
                          </a:solidFill>
                          <a:latin typeface="Times New Roman" pitchFamily="18" charset="0"/>
                          <a:ea typeface="+mn-ea"/>
                          <a:cs typeface="Times New Roman" pitchFamily="18" charset="0"/>
                        </a:rPr>
                        <a:t> дополнение к военному тракту А.М. Фреда</a:t>
                      </a:r>
                      <a:endParaRPr lang="ru-RU" sz="1600" dirty="0">
                        <a:latin typeface="Times New Roman" pitchFamily="18" charset="0"/>
                        <a:cs typeface="Times New Roman" pitchFamily="18" charset="0"/>
                      </a:endParaRPr>
                    </a:p>
                  </a:txBody>
                  <a:tcPr/>
                </a:tc>
              </a:tr>
              <a:tr h="370840">
                <a:tc>
                  <a:txBody>
                    <a:bodyPr/>
                    <a:lstStyle/>
                    <a:p>
                      <a:pPr algn="ctr"/>
                      <a:r>
                        <a:rPr lang="ru-RU" sz="1600" dirty="0" smtClean="0">
                          <a:latin typeface="Times New Roman" pitchFamily="18" charset="0"/>
                          <a:cs typeface="Times New Roman" pitchFamily="18" charset="0"/>
                        </a:rPr>
                        <a:t>Конец </a:t>
                      </a:r>
                      <a:r>
                        <a:rPr lang="en-US" sz="1600" dirty="0" smtClean="0">
                          <a:latin typeface="Times New Roman" pitchFamily="18" charset="0"/>
                          <a:cs typeface="Times New Roman" pitchFamily="18" charset="0"/>
                        </a:rPr>
                        <a:t>XVIII</a:t>
                      </a:r>
                      <a:r>
                        <a:rPr lang="ru-RU" sz="1600" dirty="0" smtClean="0">
                          <a:latin typeface="Times New Roman" pitchFamily="18" charset="0"/>
                          <a:cs typeface="Times New Roman" pitchFamily="18" charset="0"/>
                        </a:rPr>
                        <a:t>-первая</a:t>
                      </a:r>
                      <a:r>
                        <a:rPr lang="ru-RU" sz="1600" baseline="0" dirty="0" smtClean="0">
                          <a:latin typeface="Times New Roman" pitchFamily="18" charset="0"/>
                          <a:cs typeface="Times New Roman" pitchFamily="18" charset="0"/>
                        </a:rPr>
                        <a:t> половина Х</a:t>
                      </a:r>
                      <a:r>
                        <a:rPr lang="en-US" sz="1600" baseline="0" dirty="0" smtClean="0">
                          <a:latin typeface="Times New Roman" pitchFamily="18" charset="0"/>
                          <a:cs typeface="Times New Roman" pitchFamily="18" charset="0"/>
                        </a:rPr>
                        <a:t>I</a:t>
                      </a:r>
                      <a:r>
                        <a:rPr lang="ru-RU" sz="1600" baseline="0" dirty="0" smtClean="0">
                          <a:latin typeface="Times New Roman" pitchFamily="18" charset="0"/>
                          <a:cs typeface="Times New Roman" pitchFamily="18" charset="0"/>
                        </a:rPr>
                        <a:t>Х</a:t>
                      </a:r>
                      <a:r>
                        <a:rPr lang="en-US" sz="1600" baseline="0" dirty="0" smtClean="0">
                          <a:latin typeface="Times New Roman" pitchFamily="18" charset="0"/>
                          <a:cs typeface="Times New Roman" pitchFamily="18" charset="0"/>
                        </a:rPr>
                        <a:t> </a:t>
                      </a:r>
                      <a:r>
                        <a:rPr lang="ru-RU" sz="1600" baseline="0" dirty="0" smtClean="0">
                          <a:latin typeface="Times New Roman" pitchFamily="18" charset="0"/>
                          <a:cs typeface="Times New Roman" pitchFamily="18" charset="0"/>
                        </a:rPr>
                        <a:t>в.</a:t>
                      </a:r>
                      <a:endParaRPr lang="ru-RU" sz="1600" dirty="0">
                        <a:latin typeface="Times New Roman" pitchFamily="18" charset="0"/>
                        <a:cs typeface="Times New Roman" pitchFamily="18" charset="0"/>
                      </a:endParaRPr>
                    </a:p>
                  </a:txBody>
                  <a:tcPr/>
                </a:tc>
                <a:tc gridSpan="2">
                  <a:txBody>
                    <a:bodyPr/>
                    <a:lstStyle/>
                    <a:p>
                      <a:pPr algn="just"/>
                      <a:r>
                        <a:rPr lang="ru-RU" sz="1600" kern="1200" dirty="0" smtClean="0">
                          <a:solidFill>
                            <a:schemeClr val="dk1"/>
                          </a:solidFill>
                          <a:latin typeface="Times New Roman" pitchFamily="18" charset="0"/>
                          <a:ea typeface="+mn-ea"/>
                          <a:cs typeface="Times New Roman" pitchFamily="18" charset="0"/>
                        </a:rPr>
                        <a:t>Проведены исследования в бассейнах близко расположенных речных систем </a:t>
                      </a:r>
                      <a:r>
                        <a:rPr lang="ru-RU" sz="1600" kern="1200" dirty="0" smtClean="0">
                          <a:solidFill>
                            <a:schemeClr val="dk1"/>
                          </a:solidFill>
                          <a:latin typeface="Times New Roman" pitchFamily="18" charset="0"/>
                          <a:ea typeface="+mn-ea"/>
                          <a:cs typeface="Times New Roman" pitchFamily="18" charset="0"/>
                          <a:sym typeface="Symbol"/>
                        </a:rPr>
                        <a:t></a:t>
                      </a:r>
                      <a:r>
                        <a:rPr lang="ru-RU" sz="1600" kern="1200" dirty="0" smtClean="0">
                          <a:solidFill>
                            <a:schemeClr val="dk1"/>
                          </a:solidFill>
                          <a:latin typeface="Times New Roman" pitchFamily="18" charset="0"/>
                          <a:ea typeface="+mn-ea"/>
                          <a:cs typeface="Times New Roman" pitchFamily="18" charset="0"/>
                        </a:rPr>
                        <a:t> Немана и Припяти, Днепра и Западной Двины, Припяти и Вислы </a:t>
                      </a:r>
                      <a:r>
                        <a:rPr lang="ru-RU" sz="1600" kern="1200" dirty="0" smtClean="0">
                          <a:solidFill>
                            <a:schemeClr val="dk1"/>
                          </a:solidFill>
                          <a:latin typeface="Times New Roman" pitchFamily="18" charset="0"/>
                          <a:ea typeface="+mn-ea"/>
                          <a:cs typeface="Times New Roman" pitchFamily="18" charset="0"/>
                          <a:sym typeface="Symbol"/>
                        </a:rPr>
                        <a:t></a:t>
                      </a:r>
                      <a:r>
                        <a:rPr lang="ru-RU" sz="1600" kern="1200" dirty="0" smtClean="0">
                          <a:solidFill>
                            <a:schemeClr val="dk1"/>
                          </a:solidFill>
                          <a:latin typeface="Times New Roman" pitchFamily="18" charset="0"/>
                          <a:ea typeface="+mn-ea"/>
                          <a:cs typeface="Times New Roman" pitchFamily="18" charset="0"/>
                        </a:rPr>
                        <a:t> с целью сооружения лесосплавных и судоходных каналов. Изучались течение и режим рек, положение истоков. Были построены значительные для того времени гидротехнические сооружения </a:t>
                      </a:r>
                      <a:r>
                        <a:rPr lang="ru-RU" sz="1600" kern="1200" dirty="0" smtClean="0">
                          <a:solidFill>
                            <a:schemeClr val="dk1"/>
                          </a:solidFill>
                          <a:latin typeface="Times New Roman" pitchFamily="18" charset="0"/>
                          <a:ea typeface="+mn-ea"/>
                          <a:cs typeface="Times New Roman" pitchFamily="18" charset="0"/>
                          <a:sym typeface="Symbol"/>
                        </a:rPr>
                        <a:t></a:t>
                      </a:r>
                      <a:r>
                        <a:rPr lang="ru-RU" sz="1600" kern="1200" dirty="0" smtClean="0">
                          <a:solidFill>
                            <a:schemeClr val="dk1"/>
                          </a:solidFill>
                          <a:latin typeface="Times New Roman" pitchFamily="18" charset="0"/>
                          <a:ea typeface="+mn-ea"/>
                          <a:cs typeface="Times New Roman" pitchFamily="18" charset="0"/>
                        </a:rPr>
                        <a:t> </a:t>
                      </a:r>
                      <a:r>
                        <a:rPr lang="ru-RU" sz="1600" kern="1200" dirty="0" err="1" smtClean="0">
                          <a:solidFill>
                            <a:schemeClr val="dk1"/>
                          </a:solidFill>
                          <a:latin typeface="Times New Roman" pitchFamily="18" charset="0"/>
                          <a:ea typeface="+mn-ea"/>
                          <a:cs typeface="Times New Roman" pitchFamily="18" charset="0"/>
                        </a:rPr>
                        <a:t>Днепровско-Неманский</a:t>
                      </a:r>
                      <a:r>
                        <a:rPr lang="ru-RU" sz="1600" kern="1200" dirty="0" smtClean="0">
                          <a:solidFill>
                            <a:schemeClr val="dk1"/>
                          </a:solidFill>
                          <a:latin typeface="Times New Roman" pitchFamily="18" charset="0"/>
                          <a:ea typeface="+mn-ea"/>
                          <a:cs typeface="Times New Roman" pitchFamily="18" charset="0"/>
                        </a:rPr>
                        <a:t> и </a:t>
                      </a:r>
                      <a:r>
                        <a:rPr lang="ru-RU" sz="1600" kern="1200" dirty="0" err="1" smtClean="0">
                          <a:solidFill>
                            <a:schemeClr val="dk1"/>
                          </a:solidFill>
                          <a:latin typeface="Times New Roman" pitchFamily="18" charset="0"/>
                          <a:ea typeface="+mn-ea"/>
                          <a:cs typeface="Times New Roman" pitchFamily="18" charset="0"/>
                        </a:rPr>
                        <a:t>Днепровско-Бугский</a:t>
                      </a:r>
                      <a:r>
                        <a:rPr lang="ru-RU" sz="1600" kern="1200" dirty="0" smtClean="0">
                          <a:solidFill>
                            <a:schemeClr val="dk1"/>
                          </a:solidFill>
                          <a:latin typeface="Times New Roman" pitchFamily="18" charset="0"/>
                          <a:ea typeface="+mn-ea"/>
                          <a:cs typeface="Times New Roman" pitchFamily="18" charset="0"/>
                        </a:rPr>
                        <a:t> каналы, Березинская водная система. </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a:latin typeface="Times New Roman" pitchFamily="18" charset="0"/>
                        <a:cs typeface="Times New Roman" pitchFamily="18" charset="0"/>
                      </a:endParaRPr>
                    </a:p>
                  </a:txBody>
                  <a:tcPr/>
                </a:tc>
              </a:tr>
              <a:tr h="370840">
                <a:tc>
                  <a:txBody>
                    <a:bodyPr/>
                    <a:lstStyle/>
                    <a:p>
                      <a:pPr algn="ctr"/>
                      <a:r>
                        <a:rPr lang="ru-RU" sz="1600" dirty="0" smtClean="0">
                          <a:latin typeface="Times New Roman" pitchFamily="18" charset="0"/>
                          <a:cs typeface="Times New Roman" pitchFamily="18" charset="0"/>
                        </a:rPr>
                        <a:t>Начало  </a:t>
                      </a:r>
                      <a:r>
                        <a:rPr lang="en-US" sz="1600" dirty="0" smtClean="0">
                          <a:latin typeface="Times New Roman" pitchFamily="18" charset="0"/>
                          <a:cs typeface="Times New Roman" pitchFamily="18" charset="0"/>
                        </a:rPr>
                        <a:t>XIX</a:t>
                      </a:r>
                      <a:r>
                        <a:rPr lang="ru-RU" sz="1600" dirty="0" smtClean="0">
                          <a:latin typeface="Times New Roman" pitchFamily="18" charset="0"/>
                          <a:cs typeface="Times New Roman" pitchFamily="18" charset="0"/>
                        </a:rPr>
                        <a:t> </a:t>
                      </a:r>
                      <a:r>
                        <a:rPr lang="ru-RU" sz="1600" baseline="0" dirty="0" smtClean="0">
                          <a:latin typeface="Times New Roman" pitchFamily="18" charset="0"/>
                          <a:cs typeface="Times New Roman" pitchFamily="18" charset="0"/>
                        </a:rPr>
                        <a:t>в.</a:t>
                      </a:r>
                      <a:endParaRPr lang="ru-RU" sz="1600" dirty="0">
                        <a:latin typeface="Times New Roman" pitchFamily="18" charset="0"/>
                        <a:cs typeface="Times New Roman" pitchFamily="18" charset="0"/>
                      </a:endParaRPr>
                    </a:p>
                  </a:txBody>
                  <a:tcPr/>
                </a:tc>
                <a:tc gridSpan="2">
                  <a:txBody>
                    <a:bodyPr/>
                    <a:lstStyle/>
                    <a:p>
                      <a:pPr algn="just"/>
                      <a:r>
                        <a:rPr lang="ru-RU" sz="1600" kern="1200" dirty="0" smtClean="0">
                          <a:solidFill>
                            <a:schemeClr val="dk1"/>
                          </a:solidFill>
                          <a:latin typeface="Times New Roman" pitchFamily="18" charset="0"/>
                          <a:ea typeface="+mn-ea"/>
                          <a:cs typeface="Times New Roman" pitchFamily="18" charset="0"/>
                        </a:rPr>
                        <a:t>Нерегулярные наблюдения за состоянием рек (ледоход и замерзание) на специальных станциях, организованных на р. Западная Двина в г. Витебск (1808 г.), на р. Припять в г. Туров и на р. </a:t>
                      </a:r>
                      <a:r>
                        <a:rPr lang="ru-RU" sz="1600" kern="1200" dirty="0" err="1" smtClean="0">
                          <a:solidFill>
                            <a:schemeClr val="dk1"/>
                          </a:solidFill>
                          <a:latin typeface="Times New Roman" pitchFamily="18" charset="0"/>
                          <a:ea typeface="+mn-ea"/>
                          <a:cs typeface="Times New Roman" pitchFamily="18" charset="0"/>
                        </a:rPr>
                        <a:t>Сож</a:t>
                      </a:r>
                      <a:r>
                        <a:rPr lang="ru-RU" sz="1600" kern="1200" dirty="0" smtClean="0">
                          <a:solidFill>
                            <a:schemeClr val="dk1"/>
                          </a:solidFill>
                          <a:latin typeface="Times New Roman" pitchFamily="18" charset="0"/>
                          <a:ea typeface="+mn-ea"/>
                          <a:cs typeface="Times New Roman" pitchFamily="18" charset="0"/>
                        </a:rPr>
                        <a:t> в г. Гомель (1813</a:t>
                      </a:r>
                      <a:r>
                        <a:rPr lang="en-US" sz="1600" kern="1200" dirty="0" smtClean="0">
                          <a:solidFill>
                            <a:schemeClr val="dk1"/>
                          </a:solidFill>
                          <a:latin typeface="Times New Roman" pitchFamily="18" charset="0"/>
                          <a:ea typeface="+mn-ea"/>
                          <a:cs typeface="Times New Roman" pitchFamily="18" charset="0"/>
                        </a:rPr>
                        <a:t> </a:t>
                      </a:r>
                      <a:r>
                        <a:rPr lang="ru-RU" sz="1600" kern="1200" dirty="0" smtClean="0">
                          <a:solidFill>
                            <a:schemeClr val="dk1"/>
                          </a:solidFill>
                          <a:latin typeface="Times New Roman" pitchFamily="18" charset="0"/>
                          <a:ea typeface="+mn-ea"/>
                          <a:cs typeface="Times New Roman" pitchFamily="18" charset="0"/>
                        </a:rPr>
                        <a:t>г.), на р. Березина в г. Борисов (1818 г.)</a:t>
                      </a:r>
                      <a:endParaRPr lang="ru-RU" sz="1600" dirty="0">
                        <a:latin typeface="Times New Roman" pitchFamily="18" charset="0"/>
                        <a:cs typeface="Times New Roman" pitchFamily="18" charset="0"/>
                      </a:endParaRPr>
                    </a:p>
                  </a:txBody>
                  <a:tcPr/>
                </a:tc>
                <a:tc hMerge="1">
                  <a:txBody>
                    <a:bodyPr/>
                    <a:lstStyle/>
                    <a:p>
                      <a:pPr algn="ctr"/>
                      <a:endParaRPr lang="ru-RU" sz="1600" dirty="0">
                        <a:latin typeface="Times New Roman" pitchFamily="18" charset="0"/>
                        <a:cs typeface="Times New Roman" pitchFamily="18" charset="0"/>
                      </a:endParaRPr>
                    </a:p>
                  </a:txBody>
                  <a:tcPr/>
                </a:tc>
              </a:tr>
              <a:tr h="601672">
                <a:tc>
                  <a:txBody>
                    <a:bodyPr/>
                    <a:lstStyle/>
                    <a:p>
                      <a:pPr algn="ctr"/>
                      <a:r>
                        <a:rPr lang="ru-RU" sz="1600" dirty="0" smtClean="0">
                          <a:latin typeface="Times New Roman" pitchFamily="18" charset="0"/>
                          <a:cs typeface="Times New Roman" pitchFamily="18" charset="0"/>
                        </a:rPr>
                        <a:t>Середина </a:t>
                      </a:r>
                      <a:r>
                        <a:rPr lang="en-US" sz="1600" dirty="0" smtClean="0">
                          <a:latin typeface="Times New Roman" pitchFamily="18" charset="0"/>
                          <a:cs typeface="Times New Roman" pitchFamily="18" charset="0"/>
                        </a:rPr>
                        <a:t>XIX</a:t>
                      </a:r>
                      <a:r>
                        <a:rPr lang="ru-RU" sz="1600" dirty="0" smtClean="0">
                          <a:latin typeface="Times New Roman" pitchFamily="18" charset="0"/>
                          <a:cs typeface="Times New Roman" pitchFamily="18" charset="0"/>
                        </a:rPr>
                        <a:t> в. </a:t>
                      </a:r>
                      <a:endParaRPr lang="ru-RU" sz="1600" dirty="0">
                        <a:latin typeface="Times New Roman" pitchFamily="18" charset="0"/>
                        <a:cs typeface="Times New Roman" pitchFamily="18" charset="0"/>
                      </a:endParaRPr>
                    </a:p>
                  </a:txBody>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latin typeface="Times New Roman" pitchFamily="18" charset="0"/>
                          <a:ea typeface="+mn-ea"/>
                          <a:cs typeface="Times New Roman" pitchFamily="18" charset="0"/>
                        </a:rPr>
                        <a:t>Стационарные наблюдения за уровнем воды в реках</a:t>
                      </a:r>
                      <a:r>
                        <a:rPr lang="ru-RU" sz="1600" kern="1200" baseline="0" dirty="0" smtClean="0">
                          <a:solidFill>
                            <a:schemeClr val="dk1"/>
                          </a:solidFill>
                          <a:latin typeface="Times New Roman" pitchFamily="18" charset="0"/>
                          <a:ea typeface="+mn-ea"/>
                          <a:cs typeface="Times New Roman" pitchFamily="18" charset="0"/>
                        </a:rPr>
                        <a:t> (</a:t>
                      </a:r>
                      <a:r>
                        <a:rPr lang="ru-RU" sz="1600" kern="1200" dirty="0" smtClean="0">
                          <a:solidFill>
                            <a:schemeClr val="dk1"/>
                          </a:solidFill>
                          <a:latin typeface="Times New Roman" pitchFamily="18" charset="0"/>
                          <a:ea typeface="+mn-ea"/>
                          <a:cs typeface="Times New Roman" pitchFamily="18" charset="0"/>
                        </a:rPr>
                        <a:t>г. Витебск с 1838 г., гг. Пинск, Туров, Мозырь - 1843, </a:t>
                      </a:r>
                      <a:r>
                        <a:rPr lang="ru-RU" sz="1600" kern="1200" dirty="0" err="1" smtClean="0">
                          <a:solidFill>
                            <a:schemeClr val="dk1"/>
                          </a:solidFill>
                          <a:latin typeface="Times New Roman" pitchFamily="18" charset="0"/>
                          <a:ea typeface="+mn-ea"/>
                          <a:cs typeface="Times New Roman" pitchFamily="18" charset="0"/>
                        </a:rPr>
                        <a:t>Лоев</a:t>
                      </a:r>
                      <a:r>
                        <a:rPr lang="ru-RU" sz="1600" kern="1200" dirty="0" smtClean="0">
                          <a:solidFill>
                            <a:schemeClr val="dk1"/>
                          </a:solidFill>
                          <a:latin typeface="Times New Roman" pitchFamily="18" charset="0"/>
                          <a:ea typeface="+mn-ea"/>
                          <a:cs typeface="Times New Roman" pitchFamily="18" charset="0"/>
                        </a:rPr>
                        <a:t> - 1857, </a:t>
                      </a:r>
                      <a:r>
                        <a:rPr lang="ru-RU" sz="1600" kern="1200" dirty="0" err="1" smtClean="0">
                          <a:solidFill>
                            <a:schemeClr val="dk1"/>
                          </a:solidFill>
                          <a:latin typeface="Times New Roman" pitchFamily="18" charset="0"/>
                          <a:ea typeface="+mn-ea"/>
                          <a:cs typeface="Times New Roman" pitchFamily="18" charset="0"/>
                        </a:rPr>
                        <a:t>Кобрин</a:t>
                      </a:r>
                      <a:r>
                        <a:rPr lang="ru-RU" sz="1600" kern="1200" dirty="0" smtClean="0">
                          <a:solidFill>
                            <a:schemeClr val="dk1"/>
                          </a:solidFill>
                          <a:latin typeface="Times New Roman" pitchFamily="18" charset="0"/>
                          <a:ea typeface="+mn-ea"/>
                          <a:cs typeface="Times New Roman" pitchFamily="18" charset="0"/>
                        </a:rPr>
                        <a:t> - с 1863 г.)</a:t>
                      </a:r>
                      <a:endParaRPr lang="ru-RU" sz="1600" dirty="0">
                        <a:latin typeface="Times New Roman" pitchFamily="18" charset="0"/>
                        <a:cs typeface="Times New Roman" pitchFamily="18" charset="0"/>
                      </a:endParaRPr>
                    </a:p>
                  </a:txBody>
                  <a:tcPr/>
                </a:tc>
                <a:tc hMerge="1">
                  <a:txBody>
                    <a:bodyPr/>
                    <a:lstStyle/>
                    <a:p>
                      <a:pPr algn="ctr"/>
                      <a:endParaRPr lang="ru-RU" sz="16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571472" y="571480"/>
            <a:ext cx="7910646" cy="421484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357158" y="785794"/>
            <a:ext cx="8466837" cy="464347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500034" y="714356"/>
            <a:ext cx="8304924" cy="464347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357158" y="428604"/>
            <a:ext cx="8231900" cy="428628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747534" y="714356"/>
            <a:ext cx="8038666" cy="4786346"/>
          </a:xfrm>
          <a:prstGeom prst="rect">
            <a:avLst/>
          </a:prstGeom>
          <a:noFill/>
          <a:ln w="9525">
            <a:noFill/>
            <a:miter lim="800000"/>
            <a:headEnd/>
            <a:tailEnd/>
          </a:ln>
        </p:spPr>
      </p:pic>
      <p:sp>
        <p:nvSpPr>
          <p:cNvPr id="5" name="Прямоугольник 4"/>
          <p:cNvSpPr/>
          <p:nvPr/>
        </p:nvSpPr>
        <p:spPr>
          <a:xfrm>
            <a:off x="2000232" y="5072074"/>
            <a:ext cx="857256"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571472" y="500042"/>
            <a:ext cx="7589641" cy="4857784"/>
          </a:xfrm>
          <a:prstGeom prst="rect">
            <a:avLst/>
          </a:prstGeom>
          <a:noFill/>
          <a:ln w="9525">
            <a:noFill/>
            <a:miter lim="800000"/>
            <a:headEnd/>
            <a:tailEnd/>
          </a:ln>
        </p:spPr>
      </p:pic>
      <p:sp>
        <p:nvSpPr>
          <p:cNvPr id="5" name="Прямоугольник 4"/>
          <p:cNvSpPr/>
          <p:nvPr/>
        </p:nvSpPr>
        <p:spPr>
          <a:xfrm>
            <a:off x="1714480" y="4929198"/>
            <a:ext cx="78581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Содержимое 2"/>
          <p:cNvSpPr>
            <a:spLocks noGrp="1"/>
          </p:cNvSpPr>
          <p:nvPr>
            <p:ph idx="1"/>
          </p:nvPr>
        </p:nvSpPr>
        <p:spPr>
          <a:xfrm>
            <a:off x="457200" y="1600201"/>
            <a:ext cx="8229600" cy="1257296"/>
          </a:xfrm>
        </p:spPr>
        <p:txBody>
          <a:bodyPr/>
          <a:lstStyle/>
          <a:p>
            <a:pPr algn="ctr">
              <a:buNone/>
            </a:pPr>
            <a:r>
              <a:rPr lang="ru-RU" b="1" i="1" dirty="0" smtClean="0">
                <a:latin typeface="Times New Roman" pitchFamily="18" charset="0"/>
                <a:cs typeface="Times New Roman" pitchFamily="18" charset="0"/>
              </a:rPr>
              <a:t>Спасибо за внимание!!!</a:t>
            </a:r>
            <a:endParaRPr lang="ru-RU" b="1" i="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Autofit/>
          </a:bodyPr>
          <a:lstStyle/>
          <a:p>
            <a:r>
              <a:rPr lang="ru-RU" sz="3200" b="1" i="1" dirty="0" smtClean="0">
                <a:latin typeface="Times New Roman" pitchFamily="18" charset="0"/>
                <a:cs typeface="Times New Roman" pitchFamily="18" charset="0"/>
              </a:rPr>
              <a:t>Изучение рек Беларуси</a:t>
            </a:r>
            <a:endParaRPr lang="ru-RU" sz="3200" b="1" i="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785813"/>
          <a:ext cx="8229600" cy="5948680"/>
        </p:xfrm>
        <a:graphic>
          <a:graphicData uri="http://schemas.openxmlformats.org/drawingml/2006/table">
            <a:tbl>
              <a:tblPr firstRow="1" bandRow="1">
                <a:tableStyleId>{5C22544A-7EE6-4342-B048-85BDC9FD1C3A}</a:tableStyleId>
              </a:tblPr>
              <a:tblGrid>
                <a:gridCol w="1328718"/>
                <a:gridCol w="4572032"/>
                <a:gridCol w="2328850"/>
              </a:tblGrid>
              <a:tr h="370840">
                <a:tc>
                  <a:txBody>
                    <a:bodyPr/>
                    <a:lstStyle/>
                    <a:p>
                      <a:pPr algn="ctr"/>
                      <a:r>
                        <a:rPr lang="ru-RU" b="1" i="0" dirty="0" smtClean="0">
                          <a:latin typeface="Times New Roman" pitchFamily="18" charset="0"/>
                          <a:cs typeface="Times New Roman" pitchFamily="18" charset="0"/>
                        </a:rPr>
                        <a:t>Период</a:t>
                      </a:r>
                      <a:endParaRPr lang="ru-RU" b="1" i="0" dirty="0">
                        <a:latin typeface="Times New Roman" pitchFamily="18" charset="0"/>
                        <a:cs typeface="Times New Roman" pitchFamily="18" charset="0"/>
                      </a:endParaRPr>
                    </a:p>
                  </a:txBody>
                  <a:tcPr/>
                </a:tc>
                <a:tc>
                  <a:txBody>
                    <a:bodyPr/>
                    <a:lstStyle/>
                    <a:p>
                      <a:pPr algn="ctr"/>
                      <a:r>
                        <a:rPr lang="ru-RU" b="1" i="0" dirty="0" smtClean="0">
                          <a:latin typeface="Times New Roman" pitchFamily="18" charset="0"/>
                          <a:cs typeface="Times New Roman" pitchFamily="18" charset="0"/>
                        </a:rPr>
                        <a:t>Достижения</a:t>
                      </a:r>
                      <a:endParaRPr lang="ru-RU" b="1" i="0" dirty="0">
                        <a:latin typeface="Times New Roman" pitchFamily="18" charset="0"/>
                        <a:cs typeface="Times New Roman" pitchFamily="18" charset="0"/>
                      </a:endParaRPr>
                    </a:p>
                  </a:txBody>
                  <a:tcPr/>
                </a:tc>
                <a:tc>
                  <a:txBody>
                    <a:bodyPr/>
                    <a:lstStyle/>
                    <a:p>
                      <a:pPr algn="ctr"/>
                      <a:r>
                        <a:rPr lang="ru-RU" b="1" i="0" dirty="0" smtClean="0">
                          <a:latin typeface="Times New Roman" pitchFamily="18" charset="0"/>
                          <a:cs typeface="Times New Roman" pitchFamily="18" charset="0"/>
                        </a:rPr>
                        <a:t>Источник, автор</a:t>
                      </a:r>
                      <a:endParaRPr lang="ru-RU" b="1" i="0" dirty="0">
                        <a:latin typeface="Times New Roman" pitchFamily="18" charset="0"/>
                        <a:cs typeface="Times New Roman" pitchFamily="18" charset="0"/>
                      </a:endParaRPr>
                    </a:p>
                  </a:txBody>
                  <a:tcPr/>
                </a:tc>
              </a:tr>
              <a:tr h="370840">
                <a:tc>
                  <a:txBody>
                    <a:bodyPr/>
                    <a:lstStyle/>
                    <a:p>
                      <a:pPr algn="ctr"/>
                      <a:r>
                        <a:rPr lang="ru-RU" sz="1600" b="0" i="0" dirty="0" smtClean="0">
                          <a:latin typeface="Times New Roman" pitchFamily="18" charset="0"/>
                          <a:cs typeface="Times New Roman" pitchFamily="18" charset="0"/>
                        </a:rPr>
                        <a:t>Конец </a:t>
                      </a:r>
                      <a:r>
                        <a:rPr lang="en-US" sz="1600" b="0" i="0" dirty="0" smtClean="0">
                          <a:latin typeface="Times New Roman" pitchFamily="18" charset="0"/>
                          <a:cs typeface="Times New Roman" pitchFamily="18" charset="0"/>
                        </a:rPr>
                        <a:t>XIX</a:t>
                      </a:r>
                      <a:r>
                        <a:rPr lang="en-US" sz="1600" b="0" i="0" baseline="0" dirty="0" smtClean="0">
                          <a:latin typeface="Times New Roman" pitchFamily="18" charset="0"/>
                          <a:cs typeface="Times New Roman" pitchFamily="18" charset="0"/>
                        </a:rPr>
                        <a:t> </a:t>
                      </a:r>
                      <a:r>
                        <a:rPr lang="ru-RU" sz="1600" b="0" i="0" baseline="0" dirty="0" smtClean="0">
                          <a:latin typeface="Times New Roman" pitchFamily="18" charset="0"/>
                          <a:cs typeface="Times New Roman" pitchFamily="18" charset="0"/>
                        </a:rPr>
                        <a:t>в.</a:t>
                      </a:r>
                      <a:endParaRPr lang="ru-RU" sz="1600" b="0" i="0" dirty="0">
                        <a:latin typeface="Times New Roman" pitchFamily="18" charset="0"/>
                        <a:cs typeface="Times New Roman" pitchFamily="18" charset="0"/>
                      </a:endParaRPr>
                    </a:p>
                  </a:txBody>
                  <a:tcPr/>
                </a:tc>
                <a:tc>
                  <a:txBody>
                    <a:bodyPr/>
                    <a:lstStyle/>
                    <a:p>
                      <a:pPr algn="just"/>
                      <a:r>
                        <a:rPr lang="ru-RU" sz="1600" kern="1200" dirty="0" smtClean="0">
                          <a:solidFill>
                            <a:schemeClr val="dk1"/>
                          </a:solidFill>
                          <a:latin typeface="Times New Roman" pitchFamily="18" charset="0"/>
                          <a:ea typeface="+mn-ea"/>
                          <a:cs typeface="Times New Roman" pitchFamily="18" charset="0"/>
                        </a:rPr>
                        <a:t>Начало регулярного изучения гидрологии рек Беларуси, включая измерение расхода воды, наблюдение за условиями формирования максимального и минимального расхода</a:t>
                      </a:r>
                      <a:endParaRPr lang="ru-RU" sz="1600" b="0" i="0" dirty="0">
                        <a:latin typeface="Times New Roman" pitchFamily="18" charset="0"/>
                        <a:cs typeface="Times New Roman" pitchFamily="18" charset="0"/>
                      </a:endParaRPr>
                    </a:p>
                  </a:txBody>
                  <a:tcPr/>
                </a:tc>
                <a:tc>
                  <a:txBody>
                    <a:bodyPr/>
                    <a:lstStyle/>
                    <a:p>
                      <a:pPr algn="ctr"/>
                      <a:r>
                        <a:rPr lang="ru-RU" sz="1600" b="0" i="0" dirty="0" smtClean="0">
                          <a:latin typeface="Times New Roman" pitchFamily="18" charset="0"/>
                          <a:cs typeface="Times New Roman" pitchFamily="18" charset="0"/>
                        </a:rPr>
                        <a:t>Экспедиция И.И.</a:t>
                      </a:r>
                      <a:r>
                        <a:rPr lang="ru-RU" sz="1600" b="0" i="0" baseline="0" dirty="0" smtClean="0">
                          <a:latin typeface="Times New Roman" pitchFamily="18" charset="0"/>
                          <a:cs typeface="Times New Roman" pitchFamily="18" charset="0"/>
                        </a:rPr>
                        <a:t> </a:t>
                      </a:r>
                      <a:r>
                        <a:rPr lang="ru-RU" sz="1600" b="0" i="0" baseline="0" dirty="0" err="1" smtClean="0">
                          <a:latin typeface="Times New Roman" pitchFamily="18" charset="0"/>
                          <a:cs typeface="Times New Roman" pitchFamily="18" charset="0"/>
                        </a:rPr>
                        <a:t>Жилинского</a:t>
                      </a:r>
                      <a:endParaRPr lang="ru-RU" sz="1600" b="0" i="0" dirty="0">
                        <a:latin typeface="Times New Roman" pitchFamily="18" charset="0"/>
                        <a:cs typeface="Times New Roman" pitchFamily="18" charset="0"/>
                      </a:endParaRPr>
                    </a:p>
                  </a:txBody>
                  <a:tcPr/>
                </a:tc>
              </a:tr>
              <a:tr h="370840">
                <a:tc>
                  <a:txBody>
                    <a:bodyPr/>
                    <a:lstStyle/>
                    <a:p>
                      <a:pPr algn="ctr"/>
                      <a:r>
                        <a:rPr lang="ru-RU" sz="1600" b="0" i="0" dirty="0" smtClean="0">
                          <a:latin typeface="Times New Roman" pitchFamily="18" charset="0"/>
                          <a:cs typeface="Times New Roman" pitchFamily="18" charset="0"/>
                        </a:rPr>
                        <a:t>1884 г.</a:t>
                      </a:r>
                    </a:p>
                    <a:p>
                      <a:pPr algn="ctr"/>
                      <a:r>
                        <a:rPr lang="ru-RU" sz="1600" b="0" i="0" dirty="0" smtClean="0">
                          <a:latin typeface="Times New Roman" pitchFamily="18" charset="0"/>
                          <a:cs typeface="Times New Roman" pitchFamily="18" charset="0"/>
                        </a:rPr>
                        <a:t>1913 г.</a:t>
                      </a:r>
                      <a:endParaRPr lang="ru-RU" sz="1600" b="0" i="0" dirty="0">
                        <a:latin typeface="Times New Roman" pitchFamily="18" charset="0"/>
                        <a:cs typeface="Times New Roman" pitchFamily="18" charset="0"/>
                      </a:endParaRPr>
                    </a:p>
                  </a:txBody>
                  <a:tcPr/>
                </a:tc>
                <a:tc>
                  <a:txBody>
                    <a:bodyPr/>
                    <a:lstStyle/>
                    <a:p>
                      <a:pPr algn="just"/>
                      <a:r>
                        <a:rPr lang="ru-RU" sz="1600" b="0" i="0" dirty="0" smtClean="0">
                          <a:latin typeface="Times New Roman" pitchFamily="18" charset="0"/>
                          <a:cs typeface="Times New Roman" pitchFamily="18" charset="0"/>
                        </a:rPr>
                        <a:t>Впервые классифицированы реки по источникам питания. Описаны результаты осушения болот в Полесье</a:t>
                      </a:r>
                      <a:endParaRPr lang="ru-RU" sz="1600" b="0" i="0" dirty="0">
                        <a:latin typeface="Times New Roman" pitchFamily="18" charset="0"/>
                        <a:cs typeface="Times New Roman" pitchFamily="18" charset="0"/>
                      </a:endParaRPr>
                    </a:p>
                  </a:txBody>
                  <a:tcPr/>
                </a:tc>
                <a:tc>
                  <a:txBody>
                    <a:bodyPr/>
                    <a:lstStyle/>
                    <a:p>
                      <a:pPr algn="just"/>
                      <a:r>
                        <a:rPr lang="ru-RU" sz="1600" kern="1200" dirty="0" smtClean="0">
                          <a:solidFill>
                            <a:schemeClr val="dk1"/>
                          </a:solidFill>
                          <a:latin typeface="Times New Roman" pitchFamily="18" charset="0"/>
                          <a:ea typeface="+mn-ea"/>
                          <a:cs typeface="Times New Roman" pitchFamily="18" charset="0"/>
                        </a:rPr>
                        <a:t>А.И. </a:t>
                      </a:r>
                      <a:r>
                        <a:rPr lang="ru-RU" sz="1600" kern="1200" dirty="0" err="1" smtClean="0">
                          <a:solidFill>
                            <a:schemeClr val="dk1"/>
                          </a:solidFill>
                          <a:latin typeface="Times New Roman" pitchFamily="18" charset="0"/>
                          <a:ea typeface="+mn-ea"/>
                          <a:cs typeface="Times New Roman" pitchFamily="18" charset="0"/>
                        </a:rPr>
                        <a:t>Воейков</a:t>
                      </a:r>
                      <a:r>
                        <a:rPr lang="ru-RU" sz="1600" kern="1200" dirty="0" smtClean="0">
                          <a:solidFill>
                            <a:schemeClr val="dk1"/>
                          </a:solidFill>
                          <a:latin typeface="Times New Roman" pitchFamily="18" charset="0"/>
                          <a:ea typeface="+mn-ea"/>
                          <a:cs typeface="Times New Roman" pitchFamily="18" charset="0"/>
                        </a:rPr>
                        <a:t> «Климаты земного шара, в особенности России» , «</a:t>
                      </a:r>
                      <a:r>
                        <a:rPr lang="ru-RU" sz="1600" kern="1200" dirty="0" err="1" smtClean="0">
                          <a:solidFill>
                            <a:schemeClr val="dk1"/>
                          </a:solidFill>
                          <a:latin typeface="Times New Roman" pitchFamily="18" charset="0"/>
                          <a:ea typeface="+mn-ea"/>
                          <a:cs typeface="Times New Roman" pitchFamily="18" charset="0"/>
                        </a:rPr>
                        <a:t>Пинское</a:t>
                      </a:r>
                      <a:r>
                        <a:rPr lang="ru-RU" sz="1600" kern="1200" dirty="0" smtClean="0">
                          <a:solidFill>
                            <a:schemeClr val="dk1"/>
                          </a:solidFill>
                          <a:latin typeface="Times New Roman" pitchFamily="18" charset="0"/>
                          <a:ea typeface="+mn-ea"/>
                          <a:cs typeface="Times New Roman" pitchFamily="18" charset="0"/>
                        </a:rPr>
                        <a:t> Полесье и результаты его осушения»</a:t>
                      </a:r>
                      <a:endParaRPr lang="ru-RU" sz="1600" b="0" i="0" dirty="0">
                        <a:latin typeface="Times New Roman" pitchFamily="18" charset="0"/>
                        <a:cs typeface="Times New Roman" pitchFamily="18" charset="0"/>
                      </a:endParaRPr>
                    </a:p>
                  </a:txBody>
                  <a:tcPr/>
                </a:tc>
              </a:tr>
              <a:tr h="370840">
                <a:tc rowSpan="2">
                  <a:txBody>
                    <a:bodyPr/>
                    <a:lstStyle/>
                    <a:p>
                      <a:pPr algn="ctr"/>
                      <a:r>
                        <a:rPr lang="ru-RU" sz="1600" b="0" i="0" dirty="0" smtClean="0">
                          <a:latin typeface="Times New Roman" pitchFamily="18" charset="0"/>
                          <a:cs typeface="Times New Roman" pitchFamily="18" charset="0"/>
                        </a:rPr>
                        <a:t>Конец </a:t>
                      </a:r>
                      <a:r>
                        <a:rPr lang="en-US" sz="1600" b="0" i="0" dirty="0" smtClean="0">
                          <a:latin typeface="Times New Roman" pitchFamily="18" charset="0"/>
                          <a:cs typeface="Times New Roman" pitchFamily="18" charset="0"/>
                        </a:rPr>
                        <a:t>XIX</a:t>
                      </a:r>
                      <a:r>
                        <a:rPr lang="ru-RU" sz="1600" b="0" i="0" dirty="0" smtClean="0">
                          <a:latin typeface="Times New Roman" pitchFamily="18" charset="0"/>
                          <a:cs typeface="Times New Roman" pitchFamily="18" charset="0"/>
                        </a:rPr>
                        <a:t> – начало ХХ</a:t>
                      </a:r>
                      <a:r>
                        <a:rPr lang="ru-RU" sz="1600" b="0" i="0" baseline="0" dirty="0" smtClean="0">
                          <a:latin typeface="Times New Roman" pitchFamily="18" charset="0"/>
                          <a:cs typeface="Times New Roman" pitchFamily="18" charset="0"/>
                        </a:rPr>
                        <a:t> вв.</a:t>
                      </a:r>
                      <a:endParaRPr lang="ru-RU" sz="1600" b="0" i="0" dirty="0">
                        <a:latin typeface="Times New Roman" pitchFamily="18" charset="0"/>
                        <a:cs typeface="Times New Roman" pitchFamily="18" charset="0"/>
                      </a:endParaRPr>
                    </a:p>
                  </a:txBody>
                  <a:tcPr/>
                </a:tc>
                <a:tc>
                  <a:txBody>
                    <a:bodyPr/>
                    <a:lstStyle/>
                    <a:p>
                      <a:pPr algn="just"/>
                      <a:r>
                        <a:rPr lang="ru-RU" sz="1600" kern="1200" dirty="0" smtClean="0">
                          <a:solidFill>
                            <a:schemeClr val="dk1"/>
                          </a:solidFill>
                          <a:latin typeface="Times New Roman" pitchFamily="18" charset="0"/>
                          <a:ea typeface="+mn-ea"/>
                          <a:cs typeface="Times New Roman" pitchFamily="18" charset="0"/>
                        </a:rPr>
                        <a:t>Изучен режим грунтовых вод, влияние лесов, естественных и осушенных болот на питание рек Белорусского Полесья (в составе Западной экспедиции)</a:t>
                      </a:r>
                      <a:endParaRPr lang="ru-RU" sz="1600" b="0" i="0" dirty="0">
                        <a:latin typeface="Times New Roman" pitchFamily="18" charset="0"/>
                        <a:cs typeface="Times New Roman" pitchFamily="18" charset="0"/>
                      </a:endParaRPr>
                    </a:p>
                  </a:txBody>
                  <a:tcPr/>
                </a:tc>
                <a:tc>
                  <a:txBody>
                    <a:bodyPr/>
                    <a:lstStyle/>
                    <a:p>
                      <a:pPr algn="ctr"/>
                      <a:r>
                        <a:rPr lang="ru-RU" sz="1600" kern="1200" dirty="0" smtClean="0">
                          <a:solidFill>
                            <a:schemeClr val="dk1"/>
                          </a:solidFill>
                          <a:latin typeface="Times New Roman" pitchFamily="18" charset="0"/>
                          <a:ea typeface="+mn-ea"/>
                          <a:cs typeface="Times New Roman" pitchFamily="18" charset="0"/>
                        </a:rPr>
                        <a:t>Е.В. </a:t>
                      </a:r>
                      <a:r>
                        <a:rPr lang="ru-RU" sz="1600" kern="1200" dirty="0" err="1" smtClean="0">
                          <a:solidFill>
                            <a:schemeClr val="dk1"/>
                          </a:solidFill>
                          <a:latin typeface="Times New Roman" pitchFamily="18" charset="0"/>
                          <a:ea typeface="+mn-ea"/>
                          <a:cs typeface="Times New Roman" pitchFamily="18" charset="0"/>
                        </a:rPr>
                        <a:t>Оппоков</a:t>
                      </a:r>
                      <a:endParaRPr lang="ru-RU" sz="1600" b="0" i="0" dirty="0">
                        <a:latin typeface="Times New Roman" pitchFamily="18" charset="0"/>
                        <a:cs typeface="Times New Roman" pitchFamily="18" charset="0"/>
                      </a:endParaRPr>
                    </a:p>
                  </a:txBody>
                  <a:tcPr/>
                </a:tc>
              </a:tr>
              <a:tr h="370840">
                <a:tc vMerge="1">
                  <a:txBody>
                    <a:bodyPr/>
                    <a:lstStyle/>
                    <a:p>
                      <a:pPr algn="ctr"/>
                      <a:endParaRPr lang="ru-RU" sz="1600" b="0" i="0" dirty="0">
                        <a:latin typeface="Times New Roman" pitchFamily="18" charset="0"/>
                        <a:cs typeface="Times New Roman" pitchFamily="18" charset="0"/>
                      </a:endParaRPr>
                    </a:p>
                  </a:txBody>
                  <a:tcPr/>
                </a:tc>
                <a:tc>
                  <a:txBody>
                    <a:bodyPr/>
                    <a:lstStyle/>
                    <a:p>
                      <a:pPr algn="just"/>
                      <a:r>
                        <a:rPr lang="ru-RU" sz="1600" kern="1200" dirty="0" smtClean="0">
                          <a:solidFill>
                            <a:schemeClr val="dk1"/>
                          </a:solidFill>
                          <a:latin typeface="Times New Roman" pitchFamily="18" charset="0"/>
                          <a:ea typeface="+mn-ea"/>
                          <a:cs typeface="Times New Roman" pitchFamily="18" charset="0"/>
                        </a:rPr>
                        <a:t>Впервые составлено описание растительности полесских болот (Западная</a:t>
                      </a:r>
                      <a:r>
                        <a:rPr lang="ru-RU" sz="1600" kern="1200" baseline="0" dirty="0" smtClean="0">
                          <a:solidFill>
                            <a:schemeClr val="dk1"/>
                          </a:solidFill>
                          <a:latin typeface="Times New Roman" pitchFamily="18" charset="0"/>
                          <a:ea typeface="+mn-ea"/>
                          <a:cs typeface="Times New Roman" pitchFamily="18" charset="0"/>
                        </a:rPr>
                        <a:t> экспедиция)</a:t>
                      </a:r>
                      <a:r>
                        <a:rPr lang="ru-RU" sz="1600" kern="1200" dirty="0" smtClean="0">
                          <a:solidFill>
                            <a:schemeClr val="dk1"/>
                          </a:solidFill>
                          <a:latin typeface="Times New Roman" pitchFamily="18" charset="0"/>
                          <a:ea typeface="+mn-ea"/>
                          <a:cs typeface="Times New Roman" pitchFamily="18" charset="0"/>
                        </a:rPr>
                        <a:t>.</a:t>
                      </a:r>
                      <a:endParaRPr lang="ru-RU" sz="1600" b="0" i="0" dirty="0">
                        <a:latin typeface="Times New Roman" pitchFamily="18" charset="0"/>
                        <a:cs typeface="Times New Roman" pitchFamily="18" charset="0"/>
                      </a:endParaRPr>
                    </a:p>
                  </a:txBody>
                  <a:tcPr/>
                </a:tc>
                <a:tc>
                  <a:txBody>
                    <a:bodyPr/>
                    <a:lstStyle/>
                    <a:p>
                      <a:pPr algn="ctr"/>
                      <a:r>
                        <a:rPr lang="ru-RU" sz="1600" kern="1200" dirty="0" smtClean="0">
                          <a:solidFill>
                            <a:schemeClr val="dk1"/>
                          </a:solidFill>
                          <a:latin typeface="Times New Roman" pitchFamily="18" charset="0"/>
                          <a:ea typeface="+mn-ea"/>
                          <a:cs typeface="Times New Roman" pitchFamily="18" charset="0"/>
                        </a:rPr>
                        <a:t>Г.И. </a:t>
                      </a:r>
                      <a:r>
                        <a:rPr lang="ru-RU" sz="1600" kern="1200" dirty="0" err="1" smtClean="0">
                          <a:solidFill>
                            <a:schemeClr val="dk1"/>
                          </a:solidFill>
                          <a:latin typeface="Times New Roman" pitchFamily="18" charset="0"/>
                          <a:ea typeface="+mn-ea"/>
                          <a:cs typeface="Times New Roman" pitchFamily="18" charset="0"/>
                        </a:rPr>
                        <a:t>Танфильев</a:t>
                      </a:r>
                      <a:r>
                        <a:rPr lang="ru-RU" sz="1600" kern="1200" dirty="0" smtClean="0">
                          <a:solidFill>
                            <a:schemeClr val="dk1"/>
                          </a:solidFill>
                          <a:latin typeface="Times New Roman" pitchFamily="18" charset="0"/>
                          <a:ea typeface="+mn-ea"/>
                          <a:cs typeface="Times New Roman" pitchFamily="18" charset="0"/>
                        </a:rPr>
                        <a:t> </a:t>
                      </a:r>
                      <a:endParaRPr lang="ru-RU" sz="1600" b="0" i="0" dirty="0">
                        <a:latin typeface="Times New Roman" pitchFamily="18" charset="0"/>
                        <a:cs typeface="Times New Roman" pitchFamily="18" charset="0"/>
                      </a:endParaRPr>
                    </a:p>
                  </a:txBody>
                  <a:tcPr/>
                </a:tc>
              </a:tr>
              <a:tr h="370840">
                <a:tc>
                  <a:txBody>
                    <a:bodyPr/>
                    <a:lstStyle/>
                    <a:p>
                      <a:pPr algn="ctr"/>
                      <a:r>
                        <a:rPr lang="ru-RU" sz="1600" b="0" i="0" dirty="0" smtClean="0">
                          <a:latin typeface="Times New Roman" pitchFamily="18" charset="0"/>
                          <a:cs typeface="Times New Roman" pitchFamily="18" charset="0"/>
                        </a:rPr>
                        <a:t>Первая половина ХХ в.</a:t>
                      </a:r>
                      <a:endParaRPr lang="ru-RU" sz="1600" b="0" i="0" dirty="0">
                        <a:latin typeface="Times New Roman" pitchFamily="18" charset="0"/>
                        <a:cs typeface="Times New Roman" pitchFamily="18" charset="0"/>
                      </a:endParaRPr>
                    </a:p>
                  </a:txBody>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latin typeface="Times New Roman" pitchFamily="18" charset="0"/>
                          <a:ea typeface="+mn-ea"/>
                          <a:cs typeface="Times New Roman" pitchFamily="18" charset="0"/>
                        </a:rPr>
                        <a:t>Оценка состояния водных ресурсов и гидрологическое обоснование их использования. Значительно выросла сеть гидрологических постов, были созданы гидрологические станции. С 1931 г. в Беларуси начала действовать служба гидрологических прогнозов. </a:t>
                      </a:r>
                    </a:p>
                    <a:p>
                      <a:pPr algn="ctr"/>
                      <a:endParaRPr lang="ru-RU" sz="1600" b="0" i="0" dirty="0">
                        <a:latin typeface="Times New Roman" pitchFamily="18" charset="0"/>
                        <a:cs typeface="Times New Roman" pitchFamily="18" charset="0"/>
                      </a:endParaRPr>
                    </a:p>
                  </a:txBody>
                  <a:tcPr/>
                </a:tc>
                <a:tc hMerge="1">
                  <a:txBody>
                    <a:bodyPr/>
                    <a:lstStyle/>
                    <a:p>
                      <a:pPr algn="ctr"/>
                      <a:endParaRPr lang="ru-RU" sz="1600" b="0" i="0" dirty="0">
                        <a:latin typeface="Times New Roman" pitchFamily="18" charset="0"/>
                        <a:cs typeface="Times New Roman" pitchFamily="18" charset="0"/>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Иосиф Ипполитович </a:t>
            </a:r>
            <a:r>
              <a:rPr lang="ru-RU" sz="3200" b="1" dirty="0" err="1" smtClean="0">
                <a:latin typeface="Times New Roman" pitchFamily="18" charset="0"/>
                <a:cs typeface="Times New Roman" pitchFamily="18" charset="0"/>
              </a:rPr>
              <a:t>Жилинский</a:t>
            </a:r>
            <a:endParaRPr lang="ru-RU"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000364" y="1296564"/>
            <a:ext cx="3500462" cy="472562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lum bright="20000"/>
          </a:blip>
          <a:srcRect/>
          <a:stretch>
            <a:fillRect/>
          </a:stretch>
        </p:blipFill>
        <p:spPr bwMode="auto">
          <a:xfrm>
            <a:off x="0" y="1857364"/>
            <a:ext cx="8632683" cy="4258534"/>
          </a:xfrm>
          <a:prstGeom prst="rect">
            <a:avLst/>
          </a:prstGeom>
          <a:noFill/>
          <a:ln w="9525">
            <a:noFill/>
            <a:miter lim="800000"/>
            <a:headEnd/>
            <a:tailEnd/>
          </a:ln>
          <a:effectLst/>
        </p:spPr>
      </p:pic>
      <p:sp>
        <p:nvSpPr>
          <p:cNvPr id="4" name="Прямоугольник 3"/>
          <p:cNvSpPr/>
          <p:nvPr/>
        </p:nvSpPr>
        <p:spPr>
          <a:xfrm>
            <a:off x="428596" y="428604"/>
            <a:ext cx="8429684" cy="5447645"/>
          </a:xfrm>
          <a:prstGeom prst="rect">
            <a:avLst/>
          </a:prstGeom>
        </p:spPr>
        <p:txBody>
          <a:bodyPr wrap="square">
            <a:spAutoFit/>
          </a:bodyPr>
          <a:lstStyle/>
          <a:p>
            <a:pPr algn="ctr"/>
            <a:r>
              <a:rPr lang="ru-RU" sz="3200" b="1" i="1" dirty="0" err="1" smtClean="0">
                <a:latin typeface="Times New Roman" pitchFamily="18" charset="0"/>
                <a:cs typeface="Times New Roman" pitchFamily="18" charset="0"/>
              </a:rPr>
              <a:t>Жилинский</a:t>
            </a:r>
            <a:r>
              <a:rPr lang="ru-RU" sz="3200" b="1" i="1" dirty="0" smtClean="0">
                <a:latin typeface="Times New Roman" pitchFamily="18" charset="0"/>
                <a:cs typeface="Times New Roman" pitchFamily="18" charset="0"/>
              </a:rPr>
              <a:t> Иосиф Ипполитович (20.4.1834—1916) </a:t>
            </a:r>
          </a:p>
          <a:p>
            <a:endParaRPr lang="ru-RU" sz="2400" dirty="0" smtClean="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Белорусский и русский геодезист, исследователь Полесья. </a:t>
            </a:r>
          </a:p>
          <a:p>
            <a:pPr algn="just"/>
            <a:r>
              <a:rPr lang="ru-RU" sz="2000" b="1" dirty="0" smtClean="0">
                <a:latin typeface="Times New Roman" pitchFamily="18" charset="0"/>
                <a:cs typeface="Times New Roman" pitchFamily="18" charset="0"/>
              </a:rPr>
              <a:t>В 1873—98 гг. </a:t>
            </a:r>
            <a:r>
              <a:rPr lang="ru-RU" sz="2000" b="1" dirty="0" err="1" smtClean="0">
                <a:latin typeface="Times New Roman" pitchFamily="18" charset="0"/>
                <a:cs typeface="Times New Roman" pitchFamily="18" charset="0"/>
              </a:rPr>
              <a:t>Жилинский</a:t>
            </a:r>
            <a:r>
              <a:rPr lang="ru-RU" sz="2000" b="1" dirty="0" smtClean="0">
                <a:latin typeface="Times New Roman" pitchFamily="18" charset="0"/>
                <a:cs typeface="Times New Roman" pitchFamily="18" charset="0"/>
              </a:rPr>
              <a:t> возглавлял Западную экспедицию по осушению болот. Целью ее деятельности было увеличение площади лугов за счет болот Полесья. За 25 лет работы была исследована территория площадью около 100 тыс. кв. км, выполнено около 600 измерений высот, составлена карта региона. </a:t>
            </a:r>
            <a:r>
              <a:rPr lang="ru-RU" sz="2000" b="1" dirty="0" err="1" smtClean="0">
                <a:latin typeface="Times New Roman" pitchFamily="18" charset="0"/>
                <a:cs typeface="Times New Roman" pitchFamily="18" charset="0"/>
              </a:rPr>
              <a:t>Жилинский</a:t>
            </a:r>
            <a:r>
              <a:rPr lang="ru-RU" sz="2000" b="1" dirty="0" smtClean="0">
                <a:latin typeface="Times New Roman" pitchFamily="18" charset="0"/>
                <a:cs typeface="Times New Roman" pitchFamily="18" charset="0"/>
              </a:rPr>
              <a:t> установил, что Полесье представляет обширную равнину, похожую на дно гигантского плоскодонного сосуда с приподнятыми краями. Экспедиция описала и перенесла на карту почти 300 небольших озер и около 500 рек Полесья общей длиной до 9 тыс. км., сделала съемки крупных притоков Днепра — рек Припять, Березина, Тетерев и притоков Припяти —рек </a:t>
            </a:r>
            <a:r>
              <a:rPr lang="ru-RU" sz="2000" b="1" dirty="0" err="1" smtClean="0">
                <a:latin typeface="Times New Roman" pitchFamily="18" charset="0"/>
                <a:cs typeface="Times New Roman" pitchFamily="18" charset="0"/>
              </a:rPr>
              <a:t>Горынь</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Стоход</a:t>
            </a:r>
            <a:r>
              <a:rPr lang="ru-RU" sz="2000" b="1" dirty="0" smtClean="0">
                <a:latin typeface="Times New Roman" pitchFamily="18" charset="0"/>
                <a:cs typeface="Times New Roman" pitchFamily="18" charset="0"/>
              </a:rPr>
              <a:t>, Стырь, Турья, Уж, </a:t>
            </a:r>
            <a:r>
              <a:rPr lang="ru-RU" sz="2000" b="1" dirty="0" err="1" smtClean="0">
                <a:latin typeface="Times New Roman" pitchFamily="18" charset="0"/>
                <a:cs typeface="Times New Roman" pitchFamily="18" charset="0"/>
              </a:rPr>
              <a:t>Ясельда</a:t>
            </a:r>
            <a:r>
              <a:rPr lang="ru-RU" sz="2000" b="1" dirty="0" smtClean="0">
                <a:latin typeface="Times New Roman" pitchFamily="18" charset="0"/>
                <a:cs typeface="Times New Roman" pitchFamily="18" charset="0"/>
              </a:rPr>
              <a:t>, Птичь.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Autofit/>
          </a:bodyPr>
          <a:lstStyle/>
          <a:p>
            <a:r>
              <a:rPr lang="ru-RU" sz="3200" b="1" i="1" dirty="0" smtClean="0">
                <a:latin typeface="Times New Roman" pitchFamily="18" charset="0"/>
                <a:cs typeface="Times New Roman" pitchFamily="18" charset="0"/>
              </a:rPr>
              <a:t>Изучение рек Беларуси</a:t>
            </a:r>
            <a:endParaRPr lang="ru-RU" sz="3200" b="1" i="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000125"/>
          <a:ext cx="8229600" cy="5308600"/>
        </p:xfrm>
        <a:graphic>
          <a:graphicData uri="http://schemas.openxmlformats.org/drawingml/2006/table">
            <a:tbl>
              <a:tblPr firstRow="1" bandRow="1">
                <a:tableStyleId>{5C22544A-7EE6-4342-B048-85BDC9FD1C3A}</a:tableStyleId>
              </a:tblPr>
              <a:tblGrid>
                <a:gridCol w="1471594"/>
                <a:gridCol w="4214842"/>
                <a:gridCol w="2543164"/>
              </a:tblGrid>
              <a:tr h="370840">
                <a:tc>
                  <a:txBody>
                    <a:bodyPr/>
                    <a:lstStyle/>
                    <a:p>
                      <a:pPr algn="ctr"/>
                      <a:r>
                        <a:rPr lang="ru-RU" dirty="0" smtClean="0">
                          <a:latin typeface="Times New Roman" pitchFamily="18" charset="0"/>
                          <a:cs typeface="Times New Roman" pitchFamily="18" charset="0"/>
                        </a:rPr>
                        <a:t>Период</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Достижения</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Источник, автор</a:t>
                      </a:r>
                      <a:endParaRPr lang="ru-RU" dirty="0">
                        <a:latin typeface="Times New Roman" pitchFamily="18" charset="0"/>
                        <a:cs typeface="Times New Roman" pitchFamily="18" charset="0"/>
                      </a:endParaRPr>
                    </a:p>
                  </a:txBody>
                  <a:tcPr/>
                </a:tc>
              </a:tr>
              <a:tr h="370840">
                <a:tc>
                  <a:txBody>
                    <a:bodyPr/>
                    <a:lstStyle/>
                    <a:p>
                      <a:pPr algn="ctr"/>
                      <a:r>
                        <a:rPr lang="ru-RU" sz="1600" dirty="0" smtClean="0">
                          <a:latin typeface="Times New Roman" pitchFamily="18" charset="0"/>
                          <a:cs typeface="Times New Roman" pitchFamily="18" charset="0"/>
                        </a:rPr>
                        <a:t>1933 – 1940 гг.</a:t>
                      </a:r>
                      <a:endParaRPr lang="ru-RU" sz="1600" dirty="0">
                        <a:latin typeface="Times New Roman" pitchFamily="18" charset="0"/>
                        <a:cs typeface="Times New Roman" pitchFamily="18" charset="0"/>
                      </a:endParaRPr>
                    </a:p>
                  </a:txBody>
                  <a:tcPr/>
                </a:tc>
                <a:tc>
                  <a:txBody>
                    <a:bodyPr/>
                    <a:lstStyle/>
                    <a:p>
                      <a:pPr algn="just"/>
                      <a:r>
                        <a:rPr lang="ru-RU" sz="1600" dirty="0" smtClean="0">
                          <a:latin typeface="Times New Roman" pitchFamily="18" charset="0"/>
                          <a:cs typeface="Times New Roman" pitchFamily="18" charset="0"/>
                        </a:rPr>
                        <a:t>Качественные и количественные характеристики водных ресурсов республики впервые</a:t>
                      </a:r>
                      <a:r>
                        <a:rPr lang="ru-RU" sz="1600" baseline="0" dirty="0" smtClean="0">
                          <a:latin typeface="Times New Roman" pitchFamily="18" charset="0"/>
                          <a:cs typeface="Times New Roman" pitchFamily="18" charset="0"/>
                        </a:rPr>
                        <a:t> систематизированы.  Сведения о 130 реках и 15 озерах.</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Водный кадастр</a:t>
                      </a:r>
                      <a:endParaRPr lang="ru-RU" sz="1600" dirty="0">
                        <a:latin typeface="Times New Roman" pitchFamily="18" charset="0"/>
                        <a:cs typeface="Times New Roman" pitchFamily="18" charset="0"/>
                      </a:endParaRPr>
                    </a:p>
                  </a:txBody>
                  <a:tcPr/>
                </a:tc>
              </a:tr>
              <a:tr h="370840">
                <a:tc>
                  <a:txBody>
                    <a:bodyPr/>
                    <a:lstStyle/>
                    <a:p>
                      <a:pPr algn="ctr"/>
                      <a:r>
                        <a:rPr lang="ru-RU" sz="1600" dirty="0" smtClean="0">
                          <a:latin typeface="Times New Roman" pitchFamily="18" charset="0"/>
                          <a:cs typeface="Times New Roman" pitchFamily="18" charset="0"/>
                        </a:rPr>
                        <a:t>1929 г.</a:t>
                      </a:r>
                      <a:endParaRPr lang="ru-RU" sz="1600" dirty="0">
                        <a:latin typeface="Times New Roman" pitchFamily="18" charset="0"/>
                        <a:cs typeface="Times New Roman" pitchFamily="18" charset="0"/>
                      </a:endParaRPr>
                    </a:p>
                  </a:txBody>
                  <a:tcPr/>
                </a:tc>
                <a:tc>
                  <a:txBody>
                    <a:bodyPr/>
                    <a:lstStyle/>
                    <a:p>
                      <a:pPr algn="just"/>
                      <a:r>
                        <a:rPr lang="ru-RU" sz="1600" dirty="0" smtClean="0">
                          <a:latin typeface="Times New Roman" pitchFamily="18" charset="0"/>
                          <a:cs typeface="Times New Roman" pitchFamily="18" charset="0"/>
                        </a:rPr>
                        <a:t>Оценка</a:t>
                      </a:r>
                      <a:r>
                        <a:rPr lang="ru-RU" sz="1600" baseline="0" dirty="0" smtClean="0">
                          <a:latin typeface="Times New Roman" pitchFamily="18" charset="0"/>
                          <a:cs typeface="Times New Roman" pitchFamily="18" charset="0"/>
                        </a:rPr>
                        <a:t> гидроэнергоресурсов республики в границах 1926 г.</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Гидроэнергетическая комиссия Белорусской академии наук</a:t>
                      </a:r>
                      <a:endParaRPr lang="ru-RU" sz="1600" dirty="0">
                        <a:latin typeface="Times New Roman" pitchFamily="18" charset="0"/>
                        <a:cs typeface="Times New Roman" pitchFamily="18" charset="0"/>
                      </a:endParaRPr>
                    </a:p>
                  </a:txBody>
                  <a:tcPr/>
                </a:tc>
              </a:tr>
              <a:tr h="370840">
                <a:tc>
                  <a:txBody>
                    <a:bodyPr/>
                    <a:lstStyle/>
                    <a:p>
                      <a:pPr algn="ctr"/>
                      <a:r>
                        <a:rPr lang="ru-RU" sz="1600" b="1" dirty="0" smtClean="0">
                          <a:latin typeface="Times New Roman" pitchFamily="18" charset="0"/>
                          <a:cs typeface="Times New Roman" pitchFamily="18" charset="0"/>
                        </a:rPr>
                        <a:t>40-50-е</a:t>
                      </a:r>
                      <a:r>
                        <a:rPr lang="ru-RU" sz="1600" b="1" baseline="0" dirty="0" smtClean="0">
                          <a:latin typeface="Times New Roman" pitchFamily="18" charset="0"/>
                          <a:cs typeface="Times New Roman" pitchFamily="18" charset="0"/>
                        </a:rPr>
                        <a:t> гг. ХХ в.</a:t>
                      </a:r>
                      <a:endParaRPr lang="ru-RU" sz="1600" b="1" dirty="0">
                        <a:latin typeface="Times New Roman" pitchFamily="18" charset="0"/>
                        <a:cs typeface="Times New Roman" pitchFamily="18" charset="0"/>
                      </a:endParaRPr>
                    </a:p>
                  </a:txBody>
                  <a:tcPr/>
                </a:tc>
                <a:tc gridSpan="2">
                  <a:txBody>
                    <a:bodyPr/>
                    <a:lstStyle/>
                    <a:p>
                      <a:pPr algn="ctr"/>
                      <a:r>
                        <a:rPr lang="ru-RU" sz="1600" b="1" dirty="0" smtClean="0">
                          <a:latin typeface="Times New Roman" pitchFamily="18" charset="0"/>
                          <a:cs typeface="Times New Roman" pitchFamily="18" charset="0"/>
                        </a:rPr>
                        <a:t>Наибольшее развитие гидрологических</a:t>
                      </a:r>
                      <a:r>
                        <a:rPr lang="ru-RU" sz="1600" b="1" baseline="0" dirty="0" smtClean="0">
                          <a:latin typeface="Times New Roman" pitchFamily="18" charset="0"/>
                          <a:cs typeface="Times New Roman" pitchFamily="18" charset="0"/>
                        </a:rPr>
                        <a:t> исследований</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rgbClr val="FF0000"/>
                          </a:solidFill>
                          <a:latin typeface="Times New Roman" pitchFamily="18" charset="0"/>
                          <a:ea typeface="+mn-ea"/>
                          <a:cs typeface="Times New Roman" pitchFamily="18" charset="0"/>
                        </a:rPr>
                        <a:t>1948 г.</a:t>
                      </a:r>
                      <a:r>
                        <a:rPr lang="ru-RU" sz="1600" kern="1200" dirty="0" smtClean="0">
                          <a:solidFill>
                            <a:srgbClr val="FF0000"/>
                          </a:solidFill>
                          <a:latin typeface="Times New Roman" pitchFamily="18" charset="0"/>
                          <a:ea typeface="+mn-ea"/>
                          <a:cs typeface="Times New Roman" pitchFamily="18" charset="0"/>
                        </a:rPr>
                        <a:t> - «Краткий справочник рек и водоемов БССР» (А.И. Тюльпанов, И.А. Борисов и др.);</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rgbClr val="FF0000"/>
                          </a:solidFill>
                          <a:latin typeface="Times New Roman" pitchFamily="18" charset="0"/>
                          <a:ea typeface="+mn-ea"/>
                          <a:cs typeface="Times New Roman" pitchFamily="18" charset="0"/>
                        </a:rPr>
                        <a:t>1957 г.  - </a:t>
                      </a:r>
                      <a:r>
                        <a:rPr lang="ru-RU" sz="1600" kern="1200" dirty="0" smtClean="0">
                          <a:solidFill>
                            <a:srgbClr val="FF0000"/>
                          </a:solidFill>
                          <a:latin typeface="Times New Roman" pitchFamily="18" charset="0"/>
                          <a:ea typeface="+mn-ea"/>
                          <a:cs typeface="Times New Roman" pitchFamily="18" charset="0"/>
                        </a:rPr>
                        <a:t>Справочник «Гидроэнергетические ресурсы Белоруссии»;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rgbClr val="FF0000"/>
                          </a:solidFill>
                          <a:latin typeface="Times New Roman" pitchFamily="18" charset="0"/>
                          <a:ea typeface="+mn-ea"/>
                          <a:cs typeface="Times New Roman" pitchFamily="18" charset="0"/>
                        </a:rPr>
                        <a:t>1960 - 1962 гг. </a:t>
                      </a:r>
                      <a:r>
                        <a:rPr lang="ru-RU" sz="1600" kern="1200" dirty="0" smtClean="0">
                          <a:solidFill>
                            <a:srgbClr val="FF0000"/>
                          </a:solidFill>
                          <a:latin typeface="Times New Roman" pitchFamily="18" charset="0"/>
                          <a:ea typeface="+mn-ea"/>
                          <a:cs typeface="Times New Roman" pitchFamily="18" charset="0"/>
                        </a:rPr>
                        <a:t>- двухтомный «</a:t>
                      </a:r>
                      <a:r>
                        <a:rPr lang="ru-RU" sz="1600" kern="1200" dirty="0" err="1" smtClean="0">
                          <a:solidFill>
                            <a:srgbClr val="FF0000"/>
                          </a:solidFill>
                          <a:latin typeface="Times New Roman" pitchFamily="18" charset="0"/>
                          <a:ea typeface="+mn-ea"/>
                          <a:cs typeface="Times New Roman" pitchFamily="18" charset="0"/>
                        </a:rPr>
                        <a:t>Водоэнергетический</a:t>
                      </a:r>
                      <a:r>
                        <a:rPr lang="ru-RU" sz="1600" kern="1200" dirty="0" smtClean="0">
                          <a:solidFill>
                            <a:srgbClr val="FF0000"/>
                          </a:solidFill>
                          <a:latin typeface="Times New Roman" pitchFamily="18" charset="0"/>
                          <a:ea typeface="+mn-ea"/>
                          <a:cs typeface="Times New Roman" pitchFamily="18" charset="0"/>
                        </a:rPr>
                        <a:t> кадастр Белорусской ССР» под редакцией Т.Л. Золотарева. </a:t>
                      </a:r>
                      <a:endParaRPr lang="ru-RU" sz="1600" b="1" dirty="0">
                        <a:latin typeface="Times New Roman" pitchFamily="18" charset="0"/>
                        <a:cs typeface="Times New Roman" pitchFamily="18" charset="0"/>
                      </a:endParaRPr>
                    </a:p>
                  </a:txBody>
                  <a:tcPr/>
                </a:tc>
                <a:tc hMerge="1">
                  <a:txBody>
                    <a:bodyPr/>
                    <a:lstStyle/>
                    <a:p>
                      <a:pPr algn="ctr"/>
                      <a:endParaRPr lang="ru-RU" sz="1600" dirty="0">
                        <a:latin typeface="Times New Roman" pitchFamily="18" charset="0"/>
                        <a:cs typeface="Times New Roman" pitchFamily="18" charset="0"/>
                      </a:endParaRPr>
                    </a:p>
                  </a:txBody>
                  <a:tcPr/>
                </a:tc>
              </a:tr>
              <a:tr h="370840">
                <a:tc>
                  <a:txBody>
                    <a:bodyPr/>
                    <a:lstStyle/>
                    <a:p>
                      <a:pPr algn="ctr"/>
                      <a:r>
                        <a:rPr lang="ru-RU" sz="1600" b="1" dirty="0" smtClean="0">
                          <a:latin typeface="Times New Roman" pitchFamily="18" charset="0"/>
                          <a:cs typeface="Times New Roman" pitchFamily="18" charset="0"/>
                        </a:rPr>
                        <a:t>1966 г. </a:t>
                      </a:r>
                      <a:endParaRPr lang="ru-RU" sz="1600" b="1" dirty="0">
                        <a:latin typeface="Times New Roman" pitchFamily="18" charset="0"/>
                        <a:cs typeface="Times New Roman" pitchFamily="18" charset="0"/>
                      </a:endParaRPr>
                    </a:p>
                  </a:txBody>
                  <a:tcPr/>
                </a:tc>
                <a:tc gridSpan="2">
                  <a:txBody>
                    <a:bodyPr/>
                    <a:lstStyle/>
                    <a:p>
                      <a:pPr algn="ctr"/>
                      <a:r>
                        <a:rPr lang="ru-RU" sz="1600" b="1" dirty="0" smtClean="0">
                          <a:latin typeface="Times New Roman" pitchFamily="18" charset="0"/>
                          <a:cs typeface="Times New Roman" pitchFamily="18" charset="0"/>
                        </a:rPr>
                        <a:t>Впервые издан</a:t>
                      </a:r>
                      <a:r>
                        <a:rPr lang="ru-RU" sz="1600" b="1" baseline="0" dirty="0" smtClean="0">
                          <a:latin typeface="Times New Roman" pitchFamily="18" charset="0"/>
                          <a:cs typeface="Times New Roman" pitchFamily="18" charset="0"/>
                        </a:rPr>
                        <a:t> Водный кадастр Белоруссии и Верхнего Поднепровья </a:t>
                      </a:r>
                      <a:r>
                        <a:rPr lang="ru-RU" sz="1600" b="0" baseline="0" dirty="0" smtClean="0">
                          <a:latin typeface="Times New Roman" pitchFamily="18" charset="0"/>
                          <a:cs typeface="Times New Roman" pitchFamily="18" charset="0"/>
                        </a:rPr>
                        <a:t>(сведения о 142 реках и 26 озерах)</a:t>
                      </a:r>
                      <a:endParaRPr lang="ru-RU" sz="1600" b="0" dirty="0">
                        <a:latin typeface="Times New Roman" pitchFamily="18" charset="0"/>
                        <a:cs typeface="Times New Roman" pitchFamily="18" charset="0"/>
                      </a:endParaRPr>
                    </a:p>
                  </a:txBody>
                  <a:tcPr/>
                </a:tc>
                <a:tc hMerge="1">
                  <a:txBody>
                    <a:bodyPr/>
                    <a:lstStyle/>
                    <a:p>
                      <a:pPr algn="ctr"/>
                      <a:endParaRPr lang="ru-RU" sz="1600" dirty="0">
                        <a:latin typeface="Times New Roman" pitchFamily="18" charset="0"/>
                        <a:cs typeface="Times New Roman"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latin typeface="Times New Roman" pitchFamily="18" charset="0"/>
                          <a:cs typeface="Times New Roman" pitchFamily="18" charset="0"/>
                        </a:rPr>
                        <a:t>40-50-е</a:t>
                      </a:r>
                      <a:r>
                        <a:rPr lang="ru-RU" sz="1600" b="0" baseline="0" dirty="0" smtClean="0">
                          <a:latin typeface="Times New Roman" pitchFamily="18" charset="0"/>
                          <a:cs typeface="Times New Roman" pitchFamily="18" charset="0"/>
                        </a:rPr>
                        <a:t> гг. ХХ в.</a:t>
                      </a:r>
                      <a:endParaRPr lang="ru-RU" sz="1600" b="0" dirty="0" smtClean="0">
                        <a:latin typeface="Times New Roman" pitchFamily="18" charset="0"/>
                        <a:cs typeface="Times New Roman" pitchFamily="18" charset="0"/>
                      </a:endParaRPr>
                    </a:p>
                    <a:p>
                      <a:pPr algn="ctr"/>
                      <a:endParaRPr lang="ru-RU" sz="1600" dirty="0">
                        <a:latin typeface="Times New Roman" pitchFamily="18" charset="0"/>
                        <a:cs typeface="Times New Roman" pitchFamily="18" charset="0"/>
                      </a:endParaRPr>
                    </a:p>
                  </a:txBody>
                  <a:tcPr/>
                </a:tc>
                <a:tc>
                  <a:txBody>
                    <a:bodyPr/>
                    <a:lstStyle/>
                    <a:p>
                      <a:pPr algn="just"/>
                      <a:r>
                        <a:rPr lang="ru-RU" sz="1800" kern="1200" dirty="0" smtClean="0">
                          <a:solidFill>
                            <a:schemeClr val="dk1"/>
                          </a:solidFill>
                          <a:latin typeface="Times New Roman" pitchFamily="18" charset="0"/>
                          <a:ea typeface="+mn-ea"/>
                          <a:cs typeface="Times New Roman" pitchFamily="18" charset="0"/>
                        </a:rPr>
                        <a:t>Исследования формирования стока и особенностей его распределения по территории республики.</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Б.Д. </a:t>
                      </a:r>
                      <a:r>
                        <a:rPr lang="ru-RU" sz="1600" dirty="0" err="1" smtClean="0">
                          <a:latin typeface="Times New Roman" pitchFamily="18" charset="0"/>
                          <a:cs typeface="Times New Roman" pitchFamily="18" charset="0"/>
                        </a:rPr>
                        <a:t>Зайков</a:t>
                      </a:r>
                      <a:r>
                        <a:rPr lang="ru-RU" sz="1600" dirty="0" smtClean="0">
                          <a:latin typeface="Times New Roman" pitchFamily="18" charset="0"/>
                          <a:cs typeface="Times New Roman" pitchFamily="18" charset="0"/>
                        </a:rPr>
                        <a:t>, И.М. Лившиц, К.А. Клюева, </a:t>
                      </a:r>
                    </a:p>
                    <a:p>
                      <a:pPr algn="ctr"/>
                      <a:r>
                        <a:rPr lang="ru-RU" sz="1600" dirty="0" smtClean="0">
                          <a:latin typeface="Times New Roman" pitchFamily="18" charset="0"/>
                          <a:cs typeface="Times New Roman" pitchFamily="18" charset="0"/>
                        </a:rPr>
                        <a:t>В.В. </a:t>
                      </a:r>
                      <a:r>
                        <a:rPr lang="ru-RU" sz="1600" dirty="0" err="1" smtClean="0">
                          <a:latin typeface="Times New Roman" pitchFamily="18" charset="0"/>
                          <a:cs typeface="Times New Roman" pitchFamily="18" charset="0"/>
                        </a:rPr>
                        <a:t>Салазнов</a:t>
                      </a:r>
                      <a:endParaRPr lang="ru-RU" sz="16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sz="3200" b="1" i="1" dirty="0" smtClean="0">
                <a:latin typeface="Times New Roman" pitchFamily="18" charset="0"/>
                <a:cs typeface="Times New Roman" pitchFamily="18" charset="0"/>
              </a:rPr>
              <a:t>Изучение рек Беларуси в настоящее время</a:t>
            </a:r>
            <a:endParaRPr lang="ru-RU" sz="3200" b="1" i="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285720" y="4230534"/>
            <a:ext cx="1714512" cy="2503188"/>
          </a:xfrm>
          <a:prstGeom prst="rect">
            <a:avLst/>
          </a:prstGeom>
          <a:noFill/>
          <a:ln w="9525">
            <a:noFill/>
            <a:miter lim="800000"/>
            <a:headEnd/>
            <a:tailEnd/>
          </a:ln>
          <a:effectLst/>
        </p:spPr>
      </p:pic>
      <p:graphicFrame>
        <p:nvGraphicFramePr>
          <p:cNvPr id="5" name="Таблица 4"/>
          <p:cNvGraphicFramePr>
            <a:graphicFrameLocks noGrp="1"/>
          </p:cNvGraphicFramePr>
          <p:nvPr/>
        </p:nvGraphicFramePr>
        <p:xfrm>
          <a:off x="571472" y="857232"/>
          <a:ext cx="8143932" cy="3032760"/>
        </p:xfrm>
        <a:graphic>
          <a:graphicData uri="http://schemas.openxmlformats.org/drawingml/2006/table">
            <a:tbl>
              <a:tblPr firstRow="1" bandRow="1">
                <a:tableStyleId>{22838BEF-8BB2-4498-84A7-C5851F593DF1}</a:tableStyleId>
              </a:tblPr>
              <a:tblGrid>
                <a:gridCol w="4071966"/>
                <a:gridCol w="4071966"/>
              </a:tblGrid>
              <a:tr h="370840">
                <a:tc>
                  <a:txBody>
                    <a:bodyPr/>
                    <a:lstStyle/>
                    <a:p>
                      <a:r>
                        <a:rPr lang="ru-RU" dirty="0" smtClean="0">
                          <a:latin typeface="Times New Roman" pitchFamily="18" charset="0"/>
                          <a:cs typeface="Times New Roman" pitchFamily="18" charset="0"/>
                        </a:rPr>
                        <a:t>Волчек А.А., д.г.н., профессор (</a:t>
                      </a:r>
                      <a:r>
                        <a:rPr lang="ru-RU" dirty="0" err="1" smtClean="0">
                          <a:latin typeface="Times New Roman" pitchFamily="18" charset="0"/>
                          <a:cs typeface="Times New Roman" pitchFamily="18" charset="0"/>
                        </a:rPr>
                        <a:t>БрГТУ</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txBody>
                  <a:tcPr/>
                </a:tc>
                <a:tc>
                  <a:txBody>
                    <a:bodyPr/>
                    <a:lstStyle/>
                    <a:p>
                      <a:r>
                        <a:rPr lang="ru-RU" b="0" i="0" dirty="0" smtClean="0">
                          <a:latin typeface="Times New Roman" pitchFamily="18" charset="0"/>
                          <a:cs typeface="Times New Roman" pitchFamily="18" charset="0"/>
                        </a:rPr>
                        <a:t>Изучение режима рек</a:t>
                      </a:r>
                      <a:r>
                        <a:rPr lang="ru-RU" b="0" i="0" baseline="0" dirty="0" smtClean="0">
                          <a:latin typeface="Times New Roman" pitchFamily="18" charset="0"/>
                          <a:cs typeface="Times New Roman" pitchFamily="18" charset="0"/>
                        </a:rPr>
                        <a:t> Беларуси</a:t>
                      </a:r>
                      <a:endParaRPr lang="ru-RU" b="0" i="0" dirty="0">
                        <a:latin typeface="Times New Roman" pitchFamily="18" charset="0"/>
                        <a:cs typeface="Times New Roman" pitchFamily="18" charset="0"/>
                      </a:endParaRPr>
                    </a:p>
                  </a:txBody>
                  <a:tcPr/>
                </a:tc>
              </a:tr>
              <a:tr h="370840">
                <a:tc>
                  <a:txBody>
                    <a:bodyPr/>
                    <a:lstStyle/>
                    <a:p>
                      <a:r>
                        <a:rPr lang="ru-RU" b="1" dirty="0" smtClean="0">
                          <a:latin typeface="Times New Roman" pitchFamily="18" charset="0"/>
                          <a:cs typeface="Times New Roman" pitchFamily="18" charset="0"/>
                        </a:rPr>
                        <a:t>Калинин М. Ю., д.т.н.</a:t>
                      </a:r>
                      <a:r>
                        <a:rPr lang="ru-RU" b="1" baseline="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МГЭУ им. А.Д.Сахарова)</a:t>
                      </a:r>
                      <a:endParaRPr lang="ru-RU" b="1"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Изучение водных ресурсов Беларуси</a:t>
                      </a:r>
                      <a:endParaRPr lang="ru-RU" dirty="0">
                        <a:latin typeface="Times New Roman" pitchFamily="18" charset="0"/>
                        <a:cs typeface="Times New Roman" pitchFamily="18" charset="0"/>
                      </a:endParaRPr>
                    </a:p>
                  </a:txBody>
                  <a:tcPr/>
                </a:tc>
              </a:tr>
              <a:tr h="370840">
                <a:tc gridSpan="2">
                  <a:txBody>
                    <a:bodyPr/>
                    <a:lstStyle/>
                    <a:p>
                      <a:pPr algn="ctr"/>
                      <a:r>
                        <a:rPr lang="ru-RU" dirty="0" smtClean="0">
                          <a:latin typeface="Times New Roman" pitchFamily="18" charset="0"/>
                          <a:cs typeface="Times New Roman" pitchFamily="18" charset="0"/>
                        </a:rPr>
                        <a:t>РУП «Центральный научно-исследовательский институт комплексного использования водных ресурсов»</a:t>
                      </a:r>
                      <a:endParaRPr lang="ru-RU" dirty="0">
                        <a:latin typeface="Times New Roman" pitchFamily="18" charset="0"/>
                        <a:cs typeface="Times New Roman" pitchFamily="18" charset="0"/>
                      </a:endParaRPr>
                    </a:p>
                  </a:txBody>
                  <a:tcPr/>
                </a:tc>
                <a:tc hMerge="1">
                  <a:txBody>
                    <a:bodyPr/>
                    <a:lstStyle/>
                    <a:p>
                      <a:endParaRPr lang="ru-RU" dirty="0"/>
                    </a:p>
                  </a:txBody>
                  <a:tcPr/>
                </a:tc>
              </a:tr>
              <a:tr h="370840">
                <a:tc gridSpan="2">
                  <a:txBody>
                    <a:bodyPr/>
                    <a:lstStyle/>
                    <a:p>
                      <a:pPr algn="ctr"/>
                      <a:r>
                        <a:rPr lang="ru-RU" dirty="0" smtClean="0">
                          <a:latin typeface="Times New Roman" pitchFamily="18" charset="0"/>
                          <a:cs typeface="Times New Roman" pitchFamily="18" charset="0"/>
                        </a:rPr>
                        <a:t>Институт природопользования НАН Беларуси</a:t>
                      </a:r>
                      <a:endParaRPr lang="ru-RU" dirty="0">
                        <a:latin typeface="Times New Roman" pitchFamily="18" charset="0"/>
                        <a:cs typeface="Times New Roman" pitchFamily="18" charset="0"/>
                      </a:endParaRPr>
                    </a:p>
                  </a:txBody>
                  <a:tcPr/>
                </a:tc>
                <a:tc hMerge="1">
                  <a:txBody>
                    <a:bodyPr/>
                    <a:lstStyle/>
                    <a:p>
                      <a:endParaRPr lang="ru-RU" dirty="0"/>
                    </a:p>
                  </a:txBody>
                  <a:tcPr/>
                </a:tc>
              </a:tr>
              <a:tr h="370840">
                <a:tc gridSpan="2">
                  <a:txBody>
                    <a:bodyPr/>
                    <a:lstStyle/>
                    <a:p>
                      <a:pPr algn="ctr"/>
                      <a:r>
                        <a:rPr lang="ru-RU" dirty="0" smtClean="0">
                          <a:latin typeface="Times New Roman" pitchFamily="18" charset="0"/>
                          <a:cs typeface="Times New Roman" pitchFamily="18" charset="0"/>
                        </a:rPr>
                        <a:t>Институт рыбного хозяйства НАН</a:t>
                      </a:r>
                      <a:r>
                        <a:rPr lang="ru-RU" baseline="0" dirty="0" smtClean="0">
                          <a:latin typeface="Times New Roman" pitchFamily="18" charset="0"/>
                          <a:cs typeface="Times New Roman" pitchFamily="18" charset="0"/>
                        </a:rPr>
                        <a:t> Беларуси</a:t>
                      </a:r>
                      <a:endParaRPr lang="ru-RU" dirty="0">
                        <a:latin typeface="Times New Roman" pitchFamily="18" charset="0"/>
                        <a:cs typeface="Times New Roman" pitchFamily="18" charset="0"/>
                      </a:endParaRPr>
                    </a:p>
                  </a:txBody>
                  <a:tcPr/>
                </a:tc>
                <a:tc hMerge="1">
                  <a:txBody>
                    <a:bodyPr/>
                    <a:lstStyle/>
                    <a:p>
                      <a:endParaRPr lang="ru-RU" dirty="0"/>
                    </a:p>
                  </a:txBody>
                  <a:tcPr/>
                </a:tc>
              </a:tr>
              <a:tr h="370840">
                <a:tc gridSpan="2">
                  <a:txBody>
                    <a:bodyPr/>
                    <a:lstStyle/>
                    <a:p>
                      <a:pPr algn="ctr"/>
                      <a:r>
                        <a:rPr lang="ru-RU" sz="1800" dirty="0" smtClean="0">
                          <a:latin typeface="Times New Roman" pitchFamily="18" charset="0"/>
                          <a:cs typeface="Times New Roman" pitchFamily="18" charset="0"/>
                        </a:rPr>
                        <a:t>ГНУ "</a:t>
                      </a:r>
                      <a:r>
                        <a:rPr lang="ru-RU" sz="1800" dirty="0" err="1" smtClean="0">
                          <a:latin typeface="Times New Roman" pitchFamily="18" charset="0"/>
                          <a:cs typeface="Times New Roman" pitchFamily="18" charset="0"/>
                        </a:rPr>
                        <a:t>Полесский</a:t>
                      </a:r>
                      <a:r>
                        <a:rPr lang="ru-RU" sz="1800" dirty="0" smtClean="0">
                          <a:latin typeface="Times New Roman" pitchFamily="18" charset="0"/>
                          <a:cs typeface="Times New Roman" pitchFamily="18" charset="0"/>
                        </a:rPr>
                        <a:t> аграрно-экологический институт НАН Беларуси"</a:t>
                      </a:r>
                      <a:endParaRPr lang="ru-RU" sz="1800" dirty="0">
                        <a:latin typeface="Times New Roman" pitchFamily="18" charset="0"/>
                        <a:cs typeface="Times New Roman" pitchFamily="18" charset="0"/>
                      </a:endParaRPr>
                    </a:p>
                  </a:txBody>
                  <a:tcPr/>
                </a:tc>
                <a:tc hMerge="1">
                  <a:txBody>
                    <a:bodyPr/>
                    <a:lstStyle/>
                    <a:p>
                      <a:endParaRPr lang="ru-RU"/>
                    </a:p>
                  </a:txBody>
                  <a:tcPr/>
                </a:tc>
              </a:tr>
            </a:tbl>
          </a:graphicData>
        </a:graphic>
      </p:graphicFrame>
      <p:pic>
        <p:nvPicPr>
          <p:cNvPr id="3075" name="Picture 3"/>
          <p:cNvPicPr>
            <a:picLocks noChangeAspect="1" noChangeArrowheads="1"/>
          </p:cNvPicPr>
          <p:nvPr/>
        </p:nvPicPr>
        <p:blipFill>
          <a:blip r:embed="rId3"/>
          <a:srcRect/>
          <a:stretch>
            <a:fillRect/>
          </a:stretch>
        </p:blipFill>
        <p:spPr bwMode="auto">
          <a:xfrm>
            <a:off x="2643175" y="4214818"/>
            <a:ext cx="1807468" cy="250033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714876" y="4214818"/>
            <a:ext cx="1731664" cy="2521841"/>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7000892" y="4194407"/>
            <a:ext cx="1714512" cy="244930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1000125"/>
          <a:ext cx="8229600" cy="4572000"/>
        </p:xfrm>
        <a:graphic>
          <a:graphicData uri="http://schemas.openxmlformats.org/drawingml/2006/table">
            <a:tbl>
              <a:tblPr firstRow="1" bandRow="1">
                <a:tableStyleId>{69CF1AB2-1976-4502-BF36-3FF5EA218861}</a:tableStyleId>
              </a:tblPr>
              <a:tblGrid>
                <a:gridCol w="1971660"/>
                <a:gridCol w="6257940"/>
              </a:tblGrid>
              <a:tr h="370840">
                <a:tc>
                  <a:txBody>
                    <a:bodyPr/>
                    <a:lstStyle/>
                    <a:p>
                      <a:r>
                        <a:rPr lang="ru-RU" b="1" dirty="0" smtClean="0">
                          <a:latin typeface="Times New Roman" pitchFamily="18" charset="0"/>
                          <a:cs typeface="Times New Roman" pitchFamily="18" charset="0"/>
                        </a:rPr>
                        <a:t>Конец </a:t>
                      </a:r>
                      <a:r>
                        <a:rPr lang="en-US" b="1" dirty="0" smtClean="0">
                          <a:latin typeface="Times New Roman" pitchFamily="18" charset="0"/>
                          <a:cs typeface="Times New Roman" pitchFamily="18" charset="0"/>
                        </a:rPr>
                        <a:t>XIX</a:t>
                      </a:r>
                      <a:r>
                        <a:rPr lang="ru-RU" b="1" baseline="0" dirty="0" smtClean="0">
                          <a:latin typeface="Times New Roman" pitchFamily="18" charset="0"/>
                          <a:cs typeface="Times New Roman" pitchFamily="18" charset="0"/>
                        </a:rPr>
                        <a:t> в.</a:t>
                      </a:r>
                      <a:endParaRPr lang="ru-RU" b="1" dirty="0">
                        <a:latin typeface="Times New Roman" pitchFamily="18" charset="0"/>
                        <a:cs typeface="Times New Roman" pitchFamily="18" charset="0"/>
                      </a:endParaRPr>
                    </a:p>
                  </a:txBody>
                  <a:tcPr/>
                </a:tc>
                <a:tc>
                  <a:txBody>
                    <a:bodyPr/>
                    <a:lstStyle/>
                    <a:p>
                      <a:r>
                        <a:rPr lang="ru-RU" sz="1800" b="0" kern="1200" dirty="0" smtClean="0">
                          <a:solidFill>
                            <a:schemeClr val="dk1"/>
                          </a:solidFill>
                          <a:latin typeface="Times New Roman" pitchFamily="18" charset="0"/>
                          <a:ea typeface="+mn-ea"/>
                          <a:cs typeface="Times New Roman" pitchFamily="18" charset="0"/>
                        </a:rPr>
                        <a:t>Первые сведения о гидрологических особенностях </a:t>
                      </a:r>
                      <a:r>
                        <a:rPr lang="ru-RU" sz="1800" b="0" i="1" kern="1200" dirty="0" smtClean="0">
                          <a:solidFill>
                            <a:schemeClr val="dk1"/>
                          </a:solidFill>
                          <a:latin typeface="Times New Roman" pitchFamily="18" charset="0"/>
                          <a:ea typeface="+mn-ea"/>
                          <a:cs typeface="Times New Roman" pitchFamily="18" charset="0"/>
                        </a:rPr>
                        <a:t>озер </a:t>
                      </a:r>
                      <a:r>
                        <a:rPr lang="ru-RU" sz="1800" b="0" kern="1200" dirty="0" smtClean="0">
                          <a:solidFill>
                            <a:schemeClr val="dk1"/>
                          </a:solidFill>
                          <a:latin typeface="Times New Roman" pitchFamily="18" charset="0"/>
                          <a:ea typeface="+mn-ea"/>
                          <a:cs typeface="Times New Roman" pitchFamily="18" charset="0"/>
                        </a:rPr>
                        <a:t>Беларуси, когда были проведены специальные исследования озер севера Беларуси</a:t>
                      </a:r>
                      <a:endParaRPr lang="ru-RU" b="0" dirty="0">
                        <a:latin typeface="Times New Roman" pitchFamily="18" charset="0"/>
                        <a:cs typeface="Times New Roman" pitchFamily="18" charset="0"/>
                      </a:endParaRPr>
                    </a:p>
                  </a:txBody>
                  <a:tcPr/>
                </a:tc>
              </a:tr>
              <a:tr h="370840">
                <a:tc>
                  <a:txBody>
                    <a:bodyPr/>
                    <a:lstStyle/>
                    <a:p>
                      <a:r>
                        <a:rPr lang="ru-RU" b="1" dirty="0" smtClean="0">
                          <a:latin typeface="Times New Roman" pitchFamily="18" charset="0"/>
                          <a:cs typeface="Times New Roman" pitchFamily="18" charset="0"/>
                        </a:rPr>
                        <a:t>1872 г.</a:t>
                      </a:r>
                      <a:endParaRPr lang="ru-RU" b="1" dirty="0">
                        <a:latin typeface="Times New Roman" pitchFamily="18" charset="0"/>
                        <a:cs typeface="Times New Roman" pitchFamily="18" charset="0"/>
                      </a:endParaRPr>
                    </a:p>
                  </a:txBody>
                  <a:tcPr/>
                </a:tc>
                <a:tc>
                  <a:txBody>
                    <a:bodyPr/>
                    <a:lstStyle/>
                    <a:p>
                      <a:r>
                        <a:rPr lang="ru-RU" sz="1800" b="0" kern="1200" dirty="0" smtClean="0">
                          <a:solidFill>
                            <a:schemeClr val="dk1"/>
                          </a:solidFill>
                          <a:latin typeface="Times New Roman" pitchFamily="18" charset="0"/>
                          <a:ea typeface="+mn-ea"/>
                          <a:cs typeface="Times New Roman" pitchFamily="18" charset="0"/>
                        </a:rPr>
                        <a:t>А.М. </a:t>
                      </a:r>
                      <a:r>
                        <a:rPr lang="ru-RU" sz="1800" b="0" kern="1200" dirty="0" err="1" smtClean="0">
                          <a:solidFill>
                            <a:schemeClr val="dk1"/>
                          </a:solidFill>
                          <a:latin typeface="Times New Roman" pitchFamily="18" charset="0"/>
                          <a:ea typeface="+mn-ea"/>
                          <a:cs typeface="Times New Roman" pitchFamily="18" charset="0"/>
                        </a:rPr>
                        <a:t>Сементовский</a:t>
                      </a:r>
                      <a:r>
                        <a:rPr lang="ru-RU" sz="1800" b="0" kern="1200" dirty="0" smtClean="0">
                          <a:solidFill>
                            <a:schemeClr val="dk1"/>
                          </a:solidFill>
                          <a:latin typeface="Times New Roman" pitchFamily="18" charset="0"/>
                          <a:ea typeface="+mn-ea"/>
                          <a:cs typeface="Times New Roman" pitchFamily="18" charset="0"/>
                        </a:rPr>
                        <a:t> опубликовал гидрологический обзор озер Витебской губернии. </a:t>
                      </a:r>
                      <a:endParaRPr lang="ru-RU" b="0" dirty="0">
                        <a:latin typeface="Times New Roman" pitchFamily="18" charset="0"/>
                        <a:cs typeface="Times New Roman" pitchFamily="18" charset="0"/>
                      </a:endParaRPr>
                    </a:p>
                  </a:txBody>
                  <a:tcPr/>
                </a:tc>
              </a:tr>
              <a:tr h="370840">
                <a:tc>
                  <a:txBody>
                    <a:bodyPr/>
                    <a:lstStyle/>
                    <a:p>
                      <a:r>
                        <a:rPr lang="ru-RU" sz="1800" b="1" kern="1200" dirty="0" smtClean="0">
                          <a:solidFill>
                            <a:schemeClr val="dk1"/>
                          </a:solidFill>
                          <a:latin typeface="Times New Roman" pitchFamily="18" charset="0"/>
                          <a:ea typeface="+mn-ea"/>
                          <a:cs typeface="Times New Roman" pitchFamily="18" charset="0"/>
                        </a:rPr>
                        <a:t>1914-1916 гг.</a:t>
                      </a:r>
                      <a:endParaRPr lang="ru-RU" b="1" dirty="0">
                        <a:latin typeface="Times New Roman" pitchFamily="18" charset="0"/>
                        <a:cs typeface="Times New Roman" pitchFamily="18" charset="0"/>
                      </a:endParaRPr>
                    </a:p>
                  </a:txBody>
                  <a:tcPr/>
                </a:tc>
                <a:tc>
                  <a:txBody>
                    <a:bodyPr/>
                    <a:lstStyle/>
                    <a:p>
                      <a:r>
                        <a:rPr lang="ru-RU" sz="1800" b="0" kern="1200" dirty="0" smtClean="0">
                          <a:solidFill>
                            <a:schemeClr val="dk1"/>
                          </a:solidFill>
                          <a:latin typeface="Times New Roman" pitchFamily="18" charset="0"/>
                          <a:ea typeface="+mn-ea"/>
                          <a:cs typeface="Times New Roman" pitchFamily="18" charset="0"/>
                        </a:rPr>
                        <a:t>Гидрологическое и биологическое изучение озер связано с деятельностью Витебской </a:t>
                      </a:r>
                      <a:r>
                        <a:rPr lang="ru-RU" sz="1800" b="0" kern="1200" dirty="0" err="1" smtClean="0">
                          <a:solidFill>
                            <a:schemeClr val="dk1"/>
                          </a:solidFill>
                          <a:latin typeface="Times New Roman" pitchFamily="18" charset="0"/>
                          <a:ea typeface="+mn-ea"/>
                          <a:cs typeface="Times New Roman" pitchFamily="18" charset="0"/>
                        </a:rPr>
                        <a:t>рыбохозяйственной</a:t>
                      </a:r>
                      <a:r>
                        <a:rPr lang="ru-RU" sz="1800" b="0" kern="1200" dirty="0" smtClean="0">
                          <a:solidFill>
                            <a:schemeClr val="dk1"/>
                          </a:solidFill>
                          <a:latin typeface="Times New Roman" pitchFamily="18" charset="0"/>
                          <a:ea typeface="+mn-ea"/>
                          <a:cs typeface="Times New Roman" pitchFamily="18" charset="0"/>
                        </a:rPr>
                        <a:t> экспедиции </a:t>
                      </a:r>
                      <a:endParaRPr lang="ru-RU" b="0" dirty="0">
                        <a:latin typeface="Times New Roman" pitchFamily="18" charset="0"/>
                        <a:cs typeface="Times New Roman" pitchFamily="18" charset="0"/>
                      </a:endParaRPr>
                    </a:p>
                  </a:txBody>
                  <a:tcPr/>
                </a:tc>
              </a:tr>
              <a:tr h="370840">
                <a:tc>
                  <a:txBody>
                    <a:bodyPr/>
                    <a:lstStyle/>
                    <a:p>
                      <a:r>
                        <a:rPr lang="ru-RU" b="1" dirty="0" smtClean="0">
                          <a:latin typeface="Times New Roman" pitchFamily="18" charset="0"/>
                          <a:cs typeface="Times New Roman" pitchFamily="18" charset="0"/>
                        </a:rPr>
                        <a:t>1968 г. </a:t>
                      </a:r>
                      <a:endParaRPr lang="ru-RU" b="1" dirty="0">
                        <a:latin typeface="Times New Roman" pitchFamily="18" charset="0"/>
                        <a:cs typeface="Times New Roman" pitchFamily="18" charset="0"/>
                      </a:endParaRPr>
                    </a:p>
                  </a:txBody>
                  <a:tcPr/>
                </a:tc>
                <a:tc>
                  <a:txBody>
                    <a:bodyPr/>
                    <a:lstStyle/>
                    <a:p>
                      <a:r>
                        <a:rPr lang="ru-RU" sz="1800" b="0" kern="1200" dirty="0" smtClean="0">
                          <a:solidFill>
                            <a:schemeClr val="dk1"/>
                          </a:solidFill>
                          <a:latin typeface="Times New Roman" pitchFamily="18" charset="0"/>
                          <a:ea typeface="+mn-ea"/>
                          <a:cs typeface="Times New Roman" pitchFamily="18" charset="0"/>
                        </a:rPr>
                        <a:t>Комплексное изучение озер республики, когда на географическом факультете </a:t>
                      </a:r>
                      <a:r>
                        <a:rPr lang="ru-RU" sz="1800" b="0" kern="1200" dirty="0" err="1" smtClean="0">
                          <a:solidFill>
                            <a:schemeClr val="dk1"/>
                          </a:solidFill>
                          <a:latin typeface="Times New Roman" pitchFamily="18" charset="0"/>
                          <a:ea typeface="+mn-ea"/>
                          <a:cs typeface="Times New Roman" pitchFamily="18" charset="0"/>
                        </a:rPr>
                        <a:t>Белгосуниверситета</a:t>
                      </a:r>
                      <a:r>
                        <a:rPr lang="ru-RU" sz="1800" b="0" kern="1200" dirty="0" smtClean="0">
                          <a:solidFill>
                            <a:schemeClr val="dk1"/>
                          </a:solidFill>
                          <a:latin typeface="Times New Roman" pitchFamily="18" charset="0"/>
                          <a:ea typeface="+mn-ea"/>
                          <a:cs typeface="Times New Roman" pitchFamily="18" charset="0"/>
                        </a:rPr>
                        <a:t> была создана лаборатория озероведения под руководством О.Ф. </a:t>
                      </a:r>
                      <a:r>
                        <a:rPr lang="ru-RU" sz="1800" b="0" kern="1200" dirty="0" err="1" smtClean="0">
                          <a:solidFill>
                            <a:schemeClr val="dk1"/>
                          </a:solidFill>
                          <a:latin typeface="Times New Roman" pitchFamily="18" charset="0"/>
                          <a:ea typeface="+mn-ea"/>
                          <a:cs typeface="Times New Roman" pitchFamily="18" charset="0"/>
                        </a:rPr>
                        <a:t>Якушко</a:t>
                      </a:r>
                      <a:r>
                        <a:rPr lang="ru-RU" sz="1800" b="0" kern="1200" dirty="0" smtClean="0">
                          <a:solidFill>
                            <a:schemeClr val="dk1"/>
                          </a:solidFill>
                          <a:latin typeface="Times New Roman" pitchFamily="18" charset="0"/>
                          <a:ea typeface="+mn-ea"/>
                          <a:cs typeface="Times New Roman" pitchFamily="18" charset="0"/>
                        </a:rPr>
                        <a:t>.</a:t>
                      </a:r>
                      <a:endParaRPr lang="ru-RU" b="0" dirty="0">
                        <a:latin typeface="Times New Roman" pitchFamily="18" charset="0"/>
                        <a:cs typeface="Times New Roman" pitchFamily="18" charset="0"/>
                      </a:endParaRPr>
                    </a:p>
                  </a:txBody>
                  <a:tcPr/>
                </a:tc>
              </a:tr>
              <a:tr h="37084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Большой вклад в изучение генезиса и возраста озерных котловин, термического и химического состава вод и донных отложений, гидробиологических особенностей, вопросов использования и охраны озер внесли </a:t>
                      </a:r>
                      <a:r>
                        <a:rPr lang="ru-RU" sz="1800" b="1" kern="1200" dirty="0" smtClean="0">
                          <a:solidFill>
                            <a:schemeClr val="dk1"/>
                          </a:solidFill>
                          <a:latin typeface="Times New Roman" pitchFamily="18" charset="0"/>
                          <a:ea typeface="+mn-ea"/>
                          <a:cs typeface="Times New Roman" pitchFamily="18" charset="0"/>
                        </a:rPr>
                        <a:t>И.А. </a:t>
                      </a:r>
                      <a:r>
                        <a:rPr lang="ru-RU" sz="1800" b="1" kern="1200" dirty="0" err="1" smtClean="0">
                          <a:solidFill>
                            <a:schemeClr val="dk1"/>
                          </a:solidFill>
                          <a:latin typeface="Times New Roman" pitchFamily="18" charset="0"/>
                          <a:ea typeface="+mn-ea"/>
                          <a:cs typeface="Times New Roman" pitchFamily="18" charset="0"/>
                        </a:rPr>
                        <a:t>Мысливец</a:t>
                      </a:r>
                      <a:r>
                        <a:rPr lang="ru-RU" sz="1800" b="1" kern="1200" dirty="0" smtClean="0">
                          <a:solidFill>
                            <a:schemeClr val="dk1"/>
                          </a:solidFill>
                          <a:latin typeface="Times New Roman" pitchFamily="18" charset="0"/>
                          <a:ea typeface="+mn-ea"/>
                          <a:cs typeface="Times New Roman" pitchFamily="18" charset="0"/>
                        </a:rPr>
                        <a:t>, Л.В. Гурьянова, В.П. Романов, М.Ф. </a:t>
                      </a:r>
                      <a:r>
                        <a:rPr lang="ru-RU" sz="1800" b="1" kern="1200" dirty="0" err="1" smtClean="0">
                          <a:solidFill>
                            <a:schemeClr val="dk1"/>
                          </a:solidFill>
                          <a:latin typeface="Times New Roman" pitchFamily="18" charset="0"/>
                          <a:ea typeface="+mn-ea"/>
                          <a:cs typeface="Times New Roman" pitchFamily="18" charset="0"/>
                        </a:rPr>
                        <a:t>Лавринович</a:t>
                      </a:r>
                      <a:r>
                        <a:rPr lang="ru-RU" sz="1800" b="1" kern="1200" dirty="0" smtClean="0">
                          <a:solidFill>
                            <a:schemeClr val="dk1"/>
                          </a:solidFill>
                          <a:latin typeface="Times New Roman" pitchFamily="18" charset="0"/>
                          <a:ea typeface="+mn-ea"/>
                          <a:cs typeface="Times New Roman" pitchFamily="18" charset="0"/>
                        </a:rPr>
                        <a:t>, Л.Н. </a:t>
                      </a:r>
                      <a:r>
                        <a:rPr lang="ru-RU" sz="1800" b="1" kern="1200" dirty="0" err="1" smtClean="0">
                          <a:solidFill>
                            <a:schemeClr val="dk1"/>
                          </a:solidFill>
                          <a:latin typeface="Times New Roman" pitchFamily="18" charset="0"/>
                          <a:ea typeface="+mn-ea"/>
                          <a:cs typeface="Times New Roman" pitchFamily="18" charset="0"/>
                        </a:rPr>
                        <a:t>Вознячук</a:t>
                      </a:r>
                      <a:r>
                        <a:rPr lang="ru-RU" sz="1800" b="1" kern="1200" dirty="0" smtClean="0">
                          <a:solidFill>
                            <a:schemeClr val="dk1"/>
                          </a:solidFill>
                          <a:latin typeface="Times New Roman" pitchFamily="18" charset="0"/>
                          <a:ea typeface="+mn-ea"/>
                          <a:cs typeface="Times New Roman" pitchFamily="18" charset="0"/>
                        </a:rPr>
                        <a:t>, и др. </a:t>
                      </a:r>
                    </a:p>
                    <a:p>
                      <a:endParaRPr lang="ru-RU" b="1" dirty="0">
                        <a:latin typeface="Times New Roman" pitchFamily="18" charset="0"/>
                        <a:cs typeface="Times New Roman" pitchFamily="18" charset="0"/>
                      </a:endParaRPr>
                    </a:p>
                  </a:txBody>
                  <a:tcPr/>
                </a:tc>
                <a:tc hMerge="1">
                  <a:txBody>
                    <a:bodyPr/>
                    <a:lstStyle/>
                    <a:p>
                      <a:endParaRPr lang="ru-RU" dirty="0">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1643042" y="357166"/>
            <a:ext cx="5715040" cy="584775"/>
          </a:xfrm>
          <a:prstGeom prst="rect">
            <a:avLst/>
          </a:prstGeom>
        </p:spPr>
        <p:txBody>
          <a:bodyPr wrap="square">
            <a:spAutoFit/>
          </a:bodyPr>
          <a:lstStyle/>
          <a:p>
            <a:pPr algn="ctr"/>
            <a:r>
              <a:rPr lang="ru-RU" sz="3200" b="1" i="1" dirty="0" smtClean="0">
                <a:latin typeface="Times New Roman" pitchFamily="18" charset="0"/>
                <a:cs typeface="Times New Roman" pitchFamily="18" charset="0"/>
              </a:rPr>
              <a:t>Изучение озер Беларуси</a:t>
            </a:r>
            <a:endParaRPr lang="ru-RU" sz="32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4A35B00-59D2-4D2E-BD34-83BD0BADDA07}"/>
</file>

<file path=customXml/itemProps2.xml><?xml version="1.0" encoding="utf-8"?>
<ds:datastoreItem xmlns:ds="http://schemas.openxmlformats.org/officeDocument/2006/customXml" ds:itemID="{4EB9E6F9-F7FE-4BB9-941B-088D0DE5E0D3}"/>
</file>

<file path=customXml/itemProps3.xml><?xml version="1.0" encoding="utf-8"?>
<ds:datastoreItem xmlns:ds="http://schemas.openxmlformats.org/officeDocument/2006/customXml" ds:itemID="{A9DF53A4-31CE-41F4-AABE-7C4110FD7993}"/>
</file>

<file path=docProps/app.xml><?xml version="1.0" encoding="utf-8"?>
<Properties xmlns="http://schemas.openxmlformats.org/officeDocument/2006/extended-properties" xmlns:vt="http://schemas.openxmlformats.org/officeDocument/2006/docPropsVTypes">
  <TotalTime>917</TotalTime>
  <Words>1936</Words>
  <Application>Microsoft Office PowerPoint</Application>
  <PresentationFormat>Экран (4:3)</PresentationFormat>
  <Paragraphs>182</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Водные ресурсы и объекты Беларуси</vt:lpstr>
      <vt:lpstr>Вопросы</vt:lpstr>
      <vt:lpstr>Изучение рек Беларуси</vt:lpstr>
      <vt:lpstr>Изучение рек Беларуси</vt:lpstr>
      <vt:lpstr>Иосиф Ипполитович Жилинский</vt:lpstr>
      <vt:lpstr>Слайд 6</vt:lpstr>
      <vt:lpstr>Изучение рек Беларуси</vt:lpstr>
      <vt:lpstr>Изучение рек Беларуси в настоящее время</vt:lpstr>
      <vt:lpstr>Слайд 9</vt:lpstr>
      <vt:lpstr>  В БГУ работала с 1948 г. по 2006 г. преподавателем, доцентом, профессором кафедры общего землеведения. Является известным ученым в области озероведения, геоморфологии и физической географии. Принимала активное участие в ландшафтной съемке территории Республики Беларусь, является организатором комплексных исследований озер, основателем белорусской лимнологической школы. Под руководством О.Ф. Якушко создана отраслевая научно-исследовательская лаборатория озероведения. Широко известны ее труды по изучению рельефа, которые нашли широкое применение в практике рационального природопользования при создании особенно охраняемых территорий Республики Беларусь. </vt:lpstr>
      <vt:lpstr>Изучение водохранилищ Беларуси</vt:lpstr>
      <vt:lpstr>Изучение прудов Беларуси</vt:lpstr>
      <vt:lpstr>Изучение подземных вод Беларуси</vt:lpstr>
      <vt:lpstr>Слайд 14</vt:lpstr>
      <vt:lpstr>Слайд 15</vt:lpstr>
      <vt:lpstr>Слайд 16</vt:lpstr>
      <vt:lpstr>Изучение подземных вод в настоящее время</vt:lpstr>
      <vt:lpstr>Водные ресурсы Беларуси</vt:lpstr>
      <vt:lpstr>Ресурсы речного стока рек</vt:lpstr>
      <vt:lpstr>Динамика объемов речного стока</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Водные ресурсы и объекты Беларуси</dc:title>
  <dc:creator>XTreme</dc:creator>
  <cp:lastModifiedBy>XTreme</cp:lastModifiedBy>
  <cp:revision>105</cp:revision>
  <dcterms:created xsi:type="dcterms:W3CDTF">2012-02-04T20:18:48Z</dcterms:created>
  <dcterms:modified xsi:type="dcterms:W3CDTF">2013-02-04T08:54:24Z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